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3"/>
  </p:notesMasterIdLst>
  <p:sldIdLst>
    <p:sldId id="256" r:id="rId2"/>
    <p:sldId id="399" r:id="rId3"/>
    <p:sldId id="435" r:id="rId4"/>
    <p:sldId id="434" r:id="rId5"/>
    <p:sldId id="415" r:id="rId6"/>
    <p:sldId id="402" r:id="rId7"/>
    <p:sldId id="403" r:id="rId8"/>
    <p:sldId id="416" r:id="rId9"/>
    <p:sldId id="417" r:id="rId10"/>
    <p:sldId id="418" r:id="rId11"/>
    <p:sldId id="419" r:id="rId12"/>
    <p:sldId id="439" r:id="rId13"/>
    <p:sldId id="422" r:id="rId14"/>
    <p:sldId id="423" r:id="rId15"/>
    <p:sldId id="420" r:id="rId16"/>
    <p:sldId id="421" r:id="rId17"/>
    <p:sldId id="427" r:id="rId18"/>
    <p:sldId id="438" r:id="rId19"/>
    <p:sldId id="428" r:id="rId20"/>
    <p:sldId id="429" r:id="rId21"/>
    <p:sldId id="430" r:id="rId22"/>
    <p:sldId id="432" r:id="rId23"/>
    <p:sldId id="411" r:id="rId24"/>
    <p:sldId id="413" r:id="rId25"/>
    <p:sldId id="400" r:id="rId26"/>
    <p:sldId id="414" r:id="rId27"/>
    <p:sldId id="436" r:id="rId28"/>
    <p:sldId id="424" r:id="rId29"/>
    <p:sldId id="425" r:id="rId30"/>
    <p:sldId id="426" r:id="rId31"/>
    <p:sldId id="433" r:id="rId32"/>
  </p:sldIdLst>
  <p:sldSz cx="9144000" cy="6858000" type="screen4x3"/>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E2FCEC"/>
    <a:srgbClr val="008A3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224" autoAdjust="0"/>
    <p:restoredTop sz="79032" autoAdjust="0"/>
  </p:normalViewPr>
  <p:slideViewPr>
    <p:cSldViewPr>
      <p:cViewPr varScale="1">
        <p:scale>
          <a:sx n="57" d="100"/>
          <a:sy n="57" d="100"/>
        </p:scale>
        <p:origin x="-171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E6D8FA4-762C-43A2-AD47-24228F5FB980}"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53E9D107-E06A-444E-9A1D-8D6E62490E20}" type="slidenum">
              <a:rPr lang="fr-FR" smtClean="0"/>
              <a:pPr/>
              <a:t>‹N°›</a:t>
            </a:fld>
            <a:endParaRPr lang="fr-FR"/>
          </a:p>
        </p:txBody>
      </p:sp>
    </p:spTree>
    <p:extLst>
      <p:ext uri="{BB962C8B-B14F-4D97-AF65-F5344CB8AC3E}">
        <p14:creationId xmlns:p14="http://schemas.microsoft.com/office/powerpoint/2010/main" xmlns="" val="1095219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baseline="0" dirty="0" smtClean="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a:t>
            </a:fld>
            <a:endParaRPr lang="fr-FR"/>
          </a:p>
        </p:txBody>
      </p:sp>
    </p:spTree>
    <p:extLst>
      <p:ext uri="{BB962C8B-B14F-4D97-AF65-F5344CB8AC3E}">
        <p14:creationId xmlns:p14="http://schemas.microsoft.com/office/powerpoint/2010/main" xmlns="" val="23701889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La rentabilité de l’investissement formation est le résultats combine de ces</a:t>
            </a:r>
            <a:r>
              <a:rPr lang="fr-FR" baseline="0" dirty="0" smtClean="0"/>
              <a:t> évolutions </a:t>
            </a:r>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17</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L’évaluation « à chaud » correspond aux deux premières étapes et a lieu à l’issue de la formation </a:t>
            </a:r>
          </a:p>
          <a:p>
            <a:r>
              <a:rPr lang="fr-FR" sz="1200" b="0" i="0" kern="1200" dirty="0" smtClean="0">
                <a:solidFill>
                  <a:schemeClr val="tx1"/>
                </a:solidFill>
                <a:effectLst/>
                <a:latin typeface="+mn-lt"/>
                <a:ea typeface="+mn-ea"/>
                <a:cs typeface="+mn-cs"/>
              </a:rPr>
              <a:t>ou dans les 48 heures qui suivent. L’évaluation « à froid » a lieu plus tard (généralement plusieurs </a:t>
            </a:r>
          </a:p>
          <a:p>
            <a:r>
              <a:rPr lang="fr-FR" sz="1200" b="0" i="0" kern="1200" dirty="0" smtClean="0">
                <a:solidFill>
                  <a:schemeClr val="tx1"/>
                </a:solidFill>
                <a:effectLst/>
                <a:latin typeface="+mn-lt"/>
                <a:ea typeface="+mn-ea"/>
                <a:cs typeface="+mn-cs"/>
              </a:rPr>
              <a:t>mois après la formation) et correspond à la troisième étape du modèle et, éventuellement, à la </a:t>
            </a:r>
          </a:p>
          <a:p>
            <a:r>
              <a:rPr lang="fr-FR" sz="1200" b="0" i="0" kern="1200" dirty="0" smtClean="0">
                <a:solidFill>
                  <a:schemeClr val="tx1"/>
                </a:solidFill>
                <a:effectLst/>
                <a:latin typeface="+mn-lt"/>
                <a:ea typeface="+mn-ea"/>
                <a:cs typeface="+mn-cs"/>
              </a:rPr>
              <a:t>quatrième.</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18</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Parmi les différentes activités RH, la formation est bien souvent, avec la paie, l’une des activités </a:t>
            </a:r>
          </a:p>
          <a:p>
            <a:r>
              <a:rPr lang="fr-FR" sz="1200" b="0" i="0" kern="1200" dirty="0" smtClean="0">
                <a:solidFill>
                  <a:schemeClr val="tx1"/>
                </a:solidFill>
                <a:effectLst/>
                <a:latin typeface="+mn-lt"/>
                <a:ea typeface="+mn-ea"/>
                <a:cs typeface="+mn-cs"/>
              </a:rPr>
              <a:t>couramment externalisée, en totalité ou en partie.</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28</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Adapter les compétence des salariés aux besoins réels des métiers de l’entreprise</a:t>
            </a:r>
          </a:p>
          <a:p>
            <a:r>
              <a:rPr lang="fr-FR" dirty="0" smtClean="0"/>
              <a:t>Assurer l’évolution par rapport aux changements technologiques ou à la mondialisation</a:t>
            </a:r>
          </a:p>
          <a:p>
            <a:r>
              <a:rPr lang="fr-FR" dirty="0" smtClean="0"/>
              <a:t>Tenir compte du développement du salarié dans l’optique d’un mieux-vivre en entreprise</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Les dispositifs légaux de formation professionnelle visent à permettre aux salariés de se former de </a:t>
            </a:r>
          </a:p>
          <a:p>
            <a:r>
              <a:rPr lang="fr-FR" sz="1200" b="0" i="0" kern="1200" dirty="0" smtClean="0">
                <a:solidFill>
                  <a:schemeClr val="tx1"/>
                </a:solidFill>
                <a:effectLst/>
                <a:latin typeface="+mn-lt"/>
                <a:ea typeface="+mn-ea"/>
                <a:cs typeface="+mn-cs"/>
              </a:rPr>
              <a:t>manière à développer leurs compétences mais également à se maintenir dans un emploi tout au </a:t>
            </a:r>
          </a:p>
          <a:p>
            <a:r>
              <a:rPr lang="fr-FR" sz="1200" b="0" i="0" kern="1200" dirty="0" smtClean="0">
                <a:solidFill>
                  <a:schemeClr val="tx1"/>
                </a:solidFill>
                <a:effectLst/>
                <a:latin typeface="+mn-lt"/>
                <a:ea typeface="+mn-ea"/>
                <a:cs typeface="+mn-cs"/>
              </a:rPr>
              <a:t>long de la vie en leur proposant d’acquérir des compétences variées, de faire valider ces </a:t>
            </a:r>
            <a:r>
              <a:rPr lang="fr-FR" sz="1200" b="0" i="0" kern="1200" dirty="0" err="1" smtClean="0">
                <a:solidFill>
                  <a:schemeClr val="tx1"/>
                </a:solidFill>
                <a:effectLst/>
                <a:latin typeface="+mn-lt"/>
                <a:ea typeface="+mn-ea"/>
                <a:cs typeface="+mn-cs"/>
              </a:rPr>
              <a:t>compé</a:t>
            </a:r>
            <a:r>
              <a:rPr lang="fr-FR" sz="1200" b="0" i="0" kern="1200" dirty="0" smtClean="0">
                <a:solidFill>
                  <a:schemeClr val="tx1"/>
                </a:solidFill>
                <a:effectLst/>
                <a:latin typeface="+mn-lt"/>
                <a:ea typeface="+mn-ea"/>
                <a:cs typeface="+mn-cs"/>
              </a:rPr>
              <a:t>-</a:t>
            </a:r>
          </a:p>
          <a:p>
            <a:r>
              <a:rPr lang="fr-FR" sz="1200" b="0" i="0" kern="1200" dirty="0" err="1" smtClean="0">
                <a:solidFill>
                  <a:schemeClr val="tx1"/>
                </a:solidFill>
                <a:effectLst/>
                <a:latin typeface="+mn-lt"/>
                <a:ea typeface="+mn-ea"/>
                <a:cs typeface="+mn-cs"/>
              </a:rPr>
              <a:t>tences</a:t>
            </a:r>
            <a:r>
              <a:rPr lang="fr-FR" sz="1200" b="0" i="0" kern="1200" dirty="0" smtClean="0">
                <a:solidFill>
                  <a:schemeClr val="tx1"/>
                </a:solidFill>
                <a:effectLst/>
                <a:latin typeface="+mn-lt"/>
                <a:ea typeface="+mn-ea"/>
                <a:cs typeface="+mn-cs"/>
              </a:rPr>
              <a:t> et de déﬁnir un projet personnel et professionnel (employabilité).</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0" i="0" kern="1200" dirty="0" smtClean="0">
                <a:solidFill>
                  <a:schemeClr val="tx1"/>
                </a:solidFill>
                <a:effectLst/>
                <a:latin typeface="+mn-lt"/>
                <a:ea typeface="+mn-ea"/>
                <a:cs typeface="+mn-cs"/>
              </a:rPr>
              <a:t>Dans une perspective de développement des ressources humaines, la formation doit faire l’objet </a:t>
            </a:r>
          </a:p>
          <a:p>
            <a:r>
              <a:rPr lang="fr-FR" sz="1200" b="0" i="0" kern="1200" dirty="0" smtClean="0">
                <a:solidFill>
                  <a:schemeClr val="tx1"/>
                </a:solidFill>
                <a:effectLst/>
                <a:latin typeface="+mn-lt"/>
                <a:ea typeface="+mn-ea"/>
                <a:cs typeface="+mn-cs"/>
              </a:rPr>
              <a:t>d’une véritable politique pour optimiser son pilotage et la replacer dans le périmètre global de la </a:t>
            </a:r>
          </a:p>
          <a:p>
            <a:r>
              <a:rPr lang="fr-FR" sz="1200" b="0" i="0" kern="1200" dirty="0" smtClean="0">
                <a:solidFill>
                  <a:schemeClr val="tx1"/>
                </a:solidFill>
                <a:effectLst/>
                <a:latin typeface="+mn-lt"/>
                <a:ea typeface="+mn-ea"/>
                <a:cs typeface="+mn-cs"/>
              </a:rPr>
              <a:t>politique RH de l’entreprise. Déﬁnir une politique de formation doit conduire à faire le lien entre </a:t>
            </a:r>
          </a:p>
          <a:p>
            <a:r>
              <a:rPr lang="fr-FR" sz="1200" b="0" i="0" kern="1200" dirty="0" smtClean="0">
                <a:solidFill>
                  <a:schemeClr val="tx1"/>
                </a:solidFill>
                <a:effectLst/>
                <a:latin typeface="+mn-lt"/>
                <a:ea typeface="+mn-ea"/>
                <a:cs typeface="+mn-cs"/>
              </a:rPr>
              <a:t>formation, gestion des compétences, gestion des parcours professionnels, mobilité, promotion </a:t>
            </a:r>
          </a:p>
          <a:p>
            <a:r>
              <a:rPr lang="fr-FR" sz="1200" b="0" i="0" kern="1200" dirty="0" smtClean="0">
                <a:solidFill>
                  <a:schemeClr val="tx1"/>
                </a:solidFill>
                <a:effectLst/>
                <a:latin typeface="+mn-lt"/>
                <a:ea typeface="+mn-ea"/>
                <a:cs typeface="+mn-cs"/>
              </a:rPr>
              <a:t>sociale</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smtClean="0"/>
          </a:p>
          <a:p>
            <a:pPr>
              <a:buNone/>
            </a:pPr>
            <a:r>
              <a:rPr lang="fr-FR" dirty="0" smtClean="0"/>
              <a:t>L’élaboration de la politique de formation repose sur:  </a:t>
            </a:r>
          </a:p>
          <a:p>
            <a:pPr>
              <a:buNone/>
            </a:pPr>
            <a:r>
              <a:rPr lang="fr-FR" dirty="0" smtClean="0"/>
              <a:t>-   L’analyse des besoins;</a:t>
            </a:r>
          </a:p>
          <a:p>
            <a:pPr>
              <a:buNone/>
            </a:pPr>
            <a:r>
              <a:rPr lang="fr-FR" dirty="0" smtClean="0"/>
              <a:t>-   Le choix des formations à proposer;</a:t>
            </a:r>
          </a:p>
          <a:p>
            <a:pPr>
              <a:buFontTx/>
              <a:buChar char="-"/>
            </a:pPr>
            <a:r>
              <a:rPr lang="fr-FR" dirty="0" smtClean="0"/>
              <a:t>Le plan de formation à valider;</a:t>
            </a:r>
          </a:p>
          <a:p>
            <a:pPr>
              <a:buFontTx/>
              <a:buChar char="-"/>
            </a:pPr>
            <a:r>
              <a:rPr lang="fr-FR" dirty="0" smtClean="0"/>
              <a:t>Le suivi et l’évaluation des formations </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 plan de formation est l’expression concrète de la politique de formation d’une entreprise. Il résume les objectifs à atteindre et les actions de formation envisagées </a:t>
            </a:r>
            <a:r>
              <a:rPr lang="fr-FR" dirty="0" err="1" smtClean="0"/>
              <a:t>aﬁn</a:t>
            </a:r>
            <a:r>
              <a:rPr lang="fr-FR" dirty="0" smtClean="0"/>
              <a:t> d’assurer le développement des compétences dans l’entreprise</a:t>
            </a:r>
          </a:p>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13</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3E9D107-E06A-444E-9A1D-8D6E62490E20}" type="slidenum">
              <a:rPr lang="fr-FR" smtClean="0"/>
              <a:pPr/>
              <a:t>14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12A0535E-BA4F-4717-AD3A-EE7511CDB35D}" type="datetimeFigureOut">
              <a:rPr lang="fr-FR" smtClean="0"/>
              <a:pPr/>
              <a:t>18/03/2020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84E2CBED-77A6-4D4F-AA1D-753CEB443590}"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2A0535E-BA4F-4717-AD3A-EE7511CDB35D}"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E2CBED-77A6-4D4F-AA1D-753CEB44359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2A0535E-BA4F-4717-AD3A-EE7511CDB35D}" type="datetimeFigureOut">
              <a:rPr lang="fr-FR" smtClean="0"/>
              <a:pPr/>
              <a:t>18/03/2020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E2CBED-77A6-4D4F-AA1D-753CEB44359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12A0535E-BA4F-4717-AD3A-EE7511CDB35D}" type="datetimeFigureOut">
              <a:rPr lang="fr-FR" smtClean="0"/>
              <a:pPr/>
              <a:t>18/03/2020</a:t>
            </a:fld>
            <a:endParaRPr lang="fr-FR"/>
          </a:p>
        </p:txBody>
      </p:sp>
      <p:sp>
        <p:nvSpPr>
          <p:cNvPr id="9" name="Espace réservé du numéro de diapositive 8"/>
          <p:cNvSpPr>
            <a:spLocks noGrp="1"/>
          </p:cNvSpPr>
          <p:nvPr>
            <p:ph type="sldNum" sz="quarter" idx="15"/>
          </p:nvPr>
        </p:nvSpPr>
        <p:spPr/>
        <p:txBody>
          <a:bodyPr rtlCol="0"/>
          <a:lstStyle/>
          <a:p>
            <a:fld id="{84E2CBED-77A6-4D4F-AA1D-753CEB443590}"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12A0535E-BA4F-4717-AD3A-EE7511CDB35D}" type="datetimeFigureOut">
              <a:rPr lang="fr-FR" smtClean="0"/>
              <a:pPr/>
              <a:t>18/03/2020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84E2CBED-77A6-4D4F-AA1D-753CEB44359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12A0535E-BA4F-4717-AD3A-EE7511CDB35D}" type="datetimeFigureOut">
              <a:rPr lang="fr-FR" smtClean="0"/>
              <a:pPr/>
              <a:t>18/03/2020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E2CBED-77A6-4D4F-AA1D-753CEB443590}"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12A0535E-BA4F-4717-AD3A-EE7511CDB35D}" type="datetimeFigureOut">
              <a:rPr lang="fr-FR" smtClean="0"/>
              <a:pPr/>
              <a:t>18/03/2020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4E2CBED-77A6-4D4F-AA1D-753CEB443590}"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12A0535E-BA4F-4717-AD3A-EE7511CDB35D}" type="datetimeFigureOut">
              <a:rPr lang="fr-FR" smtClean="0"/>
              <a:pPr/>
              <a:t>18/03/2020</a:t>
            </a:fld>
            <a:endParaRPr lang="fr-FR"/>
          </a:p>
        </p:txBody>
      </p:sp>
      <p:sp>
        <p:nvSpPr>
          <p:cNvPr id="7" name="Espace réservé du numéro de diapositive 6"/>
          <p:cNvSpPr>
            <a:spLocks noGrp="1"/>
          </p:cNvSpPr>
          <p:nvPr>
            <p:ph type="sldNum" sz="quarter" idx="11"/>
          </p:nvPr>
        </p:nvSpPr>
        <p:spPr/>
        <p:txBody>
          <a:bodyPr rtlCol="0"/>
          <a:lstStyle/>
          <a:p>
            <a:fld id="{84E2CBED-77A6-4D4F-AA1D-753CEB443590}"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2A0535E-BA4F-4717-AD3A-EE7511CDB35D}" type="datetimeFigureOut">
              <a:rPr lang="fr-FR" smtClean="0"/>
              <a:pPr/>
              <a:t>18/03/2020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4E2CBED-77A6-4D4F-AA1D-753CEB44359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12A0535E-BA4F-4717-AD3A-EE7511CDB35D}" type="datetimeFigureOut">
              <a:rPr lang="fr-FR" smtClean="0"/>
              <a:pPr/>
              <a:t>18/03/2020</a:t>
            </a:fld>
            <a:endParaRPr lang="fr-FR"/>
          </a:p>
        </p:txBody>
      </p:sp>
      <p:sp>
        <p:nvSpPr>
          <p:cNvPr id="22" name="Espace réservé du numéro de diapositive 21"/>
          <p:cNvSpPr>
            <a:spLocks noGrp="1"/>
          </p:cNvSpPr>
          <p:nvPr>
            <p:ph type="sldNum" sz="quarter" idx="15"/>
          </p:nvPr>
        </p:nvSpPr>
        <p:spPr/>
        <p:txBody>
          <a:bodyPr rtlCol="0"/>
          <a:lstStyle/>
          <a:p>
            <a:fld id="{84E2CBED-77A6-4D4F-AA1D-753CEB443590}"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12A0535E-BA4F-4717-AD3A-EE7511CDB35D}" type="datetimeFigureOut">
              <a:rPr lang="fr-FR" smtClean="0"/>
              <a:pPr/>
              <a:t>18/03/2020</a:t>
            </a:fld>
            <a:endParaRPr lang="fr-FR"/>
          </a:p>
        </p:txBody>
      </p:sp>
      <p:sp>
        <p:nvSpPr>
          <p:cNvPr id="18" name="Espace réservé du numéro de diapositive 17"/>
          <p:cNvSpPr>
            <a:spLocks noGrp="1"/>
          </p:cNvSpPr>
          <p:nvPr>
            <p:ph type="sldNum" sz="quarter" idx="11"/>
          </p:nvPr>
        </p:nvSpPr>
        <p:spPr/>
        <p:txBody>
          <a:bodyPr rtlCol="0"/>
          <a:lstStyle/>
          <a:p>
            <a:fld id="{84E2CBED-77A6-4D4F-AA1D-753CEB443590}"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2A0535E-BA4F-4717-AD3A-EE7511CDB35D}" type="datetimeFigureOut">
              <a:rPr lang="fr-FR" smtClean="0"/>
              <a:pPr/>
              <a:t>18/03/2020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4E2CBED-77A6-4D4F-AA1D-753CEB44359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1700808"/>
            <a:ext cx="7992888" cy="1555143"/>
          </a:xfrm>
        </p:spPr>
        <p:txBody>
          <a:bodyPr>
            <a:normAutofit fontScale="90000"/>
          </a:bodyPr>
          <a:lstStyle/>
          <a:p>
            <a:r>
              <a:rPr lang="fr-FR" dirty="0" smtClean="0"/>
              <a:t/>
            </a:r>
            <a:br>
              <a:rPr lang="fr-FR" dirty="0" smtClean="0"/>
            </a:br>
            <a:r>
              <a:rPr lang="fr-FR" sz="3600" dirty="0"/>
              <a:t>Module</a:t>
            </a:r>
            <a:r>
              <a:rPr lang="fr-FR" sz="4900" dirty="0"/>
              <a:t/>
            </a:r>
            <a:br>
              <a:rPr lang="fr-FR" sz="4900" dirty="0"/>
            </a:br>
            <a:r>
              <a:rPr lang="fr-FR" sz="3100" dirty="0" smtClean="0"/>
              <a:t>GESTION DES RESSOURCES HUMAINES </a:t>
            </a:r>
            <a:endParaRPr lang="fr-FR" sz="3100" dirty="0"/>
          </a:p>
        </p:txBody>
      </p:sp>
      <p:sp>
        <p:nvSpPr>
          <p:cNvPr id="3" name="Sous-titre 2"/>
          <p:cNvSpPr>
            <a:spLocks noGrp="1"/>
          </p:cNvSpPr>
          <p:nvPr>
            <p:ph type="subTitle" idx="1"/>
          </p:nvPr>
        </p:nvSpPr>
        <p:spPr>
          <a:xfrm>
            <a:off x="0" y="3071810"/>
            <a:ext cx="9144000" cy="2971800"/>
          </a:xfrm>
        </p:spPr>
        <p:txBody>
          <a:bodyPr>
            <a:normAutofit fontScale="92500" lnSpcReduction="20000"/>
          </a:bodyPr>
          <a:lstStyle/>
          <a:p>
            <a:endParaRPr lang="fr-FR" sz="4400" dirty="0" smtClean="0">
              <a:solidFill>
                <a:schemeClr val="tx1"/>
              </a:solidFill>
              <a:latin typeface="+mj-lt"/>
              <a:ea typeface="+mj-ea"/>
              <a:cs typeface="+mj-cs"/>
            </a:endParaRPr>
          </a:p>
          <a:p>
            <a:r>
              <a:rPr lang="fr-FR" sz="4400" dirty="0" smtClean="0">
                <a:solidFill>
                  <a:schemeClr val="tx1"/>
                </a:solidFill>
                <a:latin typeface="+mj-lt"/>
                <a:ea typeface="+mj-ea"/>
                <a:cs typeface="+mj-cs"/>
              </a:rPr>
              <a:t>Semestre </a:t>
            </a:r>
            <a:r>
              <a:rPr lang="fr-FR" sz="4400" dirty="0">
                <a:solidFill>
                  <a:schemeClr val="tx1"/>
                </a:solidFill>
                <a:latin typeface="+mj-lt"/>
                <a:ea typeface="+mj-ea"/>
                <a:cs typeface="+mj-cs"/>
              </a:rPr>
              <a:t>1</a:t>
            </a:r>
            <a:r>
              <a:rPr lang="fr-FR" sz="4400" dirty="0" smtClean="0">
                <a:solidFill>
                  <a:schemeClr val="tx1"/>
                </a:solidFill>
                <a:latin typeface="+mj-lt"/>
                <a:ea typeface="+mj-ea"/>
                <a:cs typeface="+mj-cs"/>
              </a:rPr>
              <a:t> </a:t>
            </a:r>
            <a:endParaRPr lang="fr-FR" sz="4400" dirty="0">
              <a:solidFill>
                <a:schemeClr val="tx1"/>
              </a:solidFill>
              <a:latin typeface="+mj-lt"/>
              <a:ea typeface="+mj-ea"/>
              <a:cs typeface="+mj-cs"/>
            </a:endParaRPr>
          </a:p>
          <a:p>
            <a:pPr algn="r"/>
            <a:endParaRPr lang="fr-FR" sz="2400" dirty="0" smtClean="0">
              <a:solidFill>
                <a:schemeClr val="tx1"/>
              </a:solidFill>
              <a:latin typeface="+mj-lt"/>
              <a:ea typeface="+mj-ea"/>
              <a:cs typeface="+mj-cs"/>
            </a:endParaRPr>
          </a:p>
          <a:p>
            <a:pPr algn="r"/>
            <a:endParaRPr lang="fr-FR" sz="2400" dirty="0">
              <a:solidFill>
                <a:schemeClr val="tx1"/>
              </a:solidFill>
              <a:latin typeface="+mj-lt"/>
              <a:ea typeface="+mj-ea"/>
              <a:cs typeface="+mj-cs"/>
            </a:endParaRPr>
          </a:p>
          <a:p>
            <a:pPr algn="r"/>
            <a:endParaRPr lang="fr-FR" sz="2400" dirty="0" smtClean="0">
              <a:solidFill>
                <a:schemeClr val="tx1"/>
              </a:solidFill>
              <a:latin typeface="+mj-lt"/>
              <a:ea typeface="+mj-ea"/>
              <a:cs typeface="+mj-cs"/>
            </a:endParaRPr>
          </a:p>
          <a:p>
            <a:pPr algn="r"/>
            <a:r>
              <a:rPr lang="fr-FR" sz="2400" dirty="0" smtClean="0">
                <a:solidFill>
                  <a:schemeClr val="tx1"/>
                </a:solidFill>
                <a:latin typeface="+mj-lt"/>
                <a:ea typeface="+mj-ea"/>
                <a:cs typeface="+mj-cs"/>
              </a:rPr>
              <a:t>Année Universitaire: </a:t>
            </a:r>
            <a:r>
              <a:rPr lang="fr-FR" sz="2400" dirty="0" smtClean="0">
                <a:solidFill>
                  <a:schemeClr val="tx1"/>
                </a:solidFill>
                <a:latin typeface="+mj-lt"/>
                <a:ea typeface="+mj-ea"/>
                <a:cs typeface="+mj-cs"/>
              </a:rPr>
              <a:t>2019-2020</a:t>
            </a:r>
            <a:endParaRPr lang="fr-FR" sz="2400" dirty="0">
              <a:solidFill>
                <a:schemeClr val="tx1"/>
              </a:solidFill>
              <a:latin typeface="+mj-lt"/>
              <a:ea typeface="+mj-ea"/>
              <a:cs typeface="+mj-cs"/>
            </a:endParaRPr>
          </a:p>
          <a:p>
            <a:pPr algn="r"/>
            <a:r>
              <a:rPr lang="fr-FR" sz="2400" dirty="0">
                <a:solidFill>
                  <a:schemeClr val="tx1"/>
                </a:solidFill>
                <a:latin typeface="+mj-lt"/>
                <a:ea typeface="+mj-ea"/>
                <a:cs typeface="+mj-cs"/>
              </a:rPr>
              <a:t>Professeur </a:t>
            </a:r>
            <a:r>
              <a:rPr lang="fr-FR" sz="2400" dirty="0" smtClean="0">
                <a:solidFill>
                  <a:schemeClr val="tx1"/>
                </a:solidFill>
                <a:latin typeface="+mj-lt"/>
                <a:ea typeface="+mj-ea"/>
                <a:cs typeface="+mj-cs"/>
              </a:rPr>
              <a:t>: Meryem BENHADDOUCH</a:t>
            </a:r>
          </a:p>
          <a:p>
            <a:pPr algn="r"/>
            <a:endParaRPr lang="fr-FR" sz="2400" dirty="0">
              <a:solidFill>
                <a:schemeClr val="tx1"/>
              </a:solidFill>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571480"/>
            <a:ext cx="7901014" cy="5902472"/>
          </a:xfrm>
        </p:spPr>
        <p:txBody>
          <a:bodyPr/>
          <a:lstStyle/>
          <a:p>
            <a:r>
              <a:rPr lang="fr-FR" b="1" dirty="0" smtClean="0"/>
              <a:t>Une détermination des attentes du personnel</a:t>
            </a:r>
            <a:r>
              <a:rPr lang="fr-FR" dirty="0" smtClean="0"/>
              <a:t>, obtenue par questionnaire ou entretien </a:t>
            </a:r>
          </a:p>
          <a:p>
            <a:pPr>
              <a:buNone/>
            </a:pPr>
            <a:endParaRPr lang="fr-FR" dirty="0" smtClean="0"/>
          </a:p>
          <a:p>
            <a:r>
              <a:rPr lang="fr-FR" b="1" dirty="0" smtClean="0"/>
              <a:t>Une détermination a partir de la situation actuelle des compétences</a:t>
            </a:r>
            <a:r>
              <a:rPr lang="fr-FR" dirty="0" smtClean="0"/>
              <a:t>. Cette démarche peut être complétée par une analyse objective, éclairé par des indicateurs de dysfonctionnement: un </a:t>
            </a:r>
            <a:r>
              <a:rPr lang="fr-FR" dirty="0" err="1" smtClean="0"/>
              <a:t>turn</a:t>
            </a:r>
            <a:r>
              <a:rPr lang="fr-FR" dirty="0" smtClean="0"/>
              <a:t> over, absentéisme, accidents du travail</a:t>
            </a:r>
          </a:p>
          <a:p>
            <a:endParaRPr lang="fr-FR" i="1" dirty="0" smtClean="0"/>
          </a:p>
          <a:p>
            <a:pPr>
              <a:buNone/>
            </a:pPr>
            <a:r>
              <a:rPr lang="fr-FR" i="1" dirty="0" smtClean="0"/>
              <a:t>Ces trois démarche s’inscrivent dans le cadre plus global de la GPEC </a:t>
            </a:r>
            <a:endParaRPr lang="fr-FR"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571480"/>
            <a:ext cx="7901014" cy="6045348"/>
          </a:xfrm>
        </p:spPr>
        <p:txBody>
          <a:bodyPr/>
          <a:lstStyle/>
          <a:p>
            <a:r>
              <a:rPr lang="fr-FR" dirty="0" smtClean="0"/>
              <a:t>Les choix principaux a effectuer sont: </a:t>
            </a:r>
          </a:p>
          <a:p>
            <a:endParaRPr lang="fr-FR" dirty="0" smtClean="0"/>
          </a:p>
          <a:p>
            <a:pPr>
              <a:buNone/>
            </a:pPr>
            <a:r>
              <a:rPr lang="fr-FR" b="1" dirty="0" smtClean="0"/>
              <a:t>Choix</a:t>
            </a:r>
            <a:r>
              <a:rPr lang="fr-FR" dirty="0" smtClean="0"/>
              <a:t> des objectifs: formation générale, préparation a des changements organisationnels ou technologiques, amélioration de la productivité, amélioration du climat social</a:t>
            </a:r>
          </a:p>
          <a:p>
            <a:pPr>
              <a:buNone/>
            </a:pPr>
            <a:r>
              <a:rPr lang="fr-FR" b="1" dirty="0" smtClean="0"/>
              <a:t>Choix</a:t>
            </a:r>
            <a:r>
              <a:rPr lang="fr-FR" dirty="0" smtClean="0"/>
              <a:t> du budget</a:t>
            </a:r>
          </a:p>
          <a:p>
            <a:pPr>
              <a:buNone/>
            </a:pPr>
            <a:r>
              <a:rPr lang="fr-FR" b="1" dirty="0" smtClean="0"/>
              <a:t>Choix</a:t>
            </a:r>
            <a:r>
              <a:rPr lang="fr-FR" dirty="0" smtClean="0"/>
              <a:t> des contenus</a:t>
            </a:r>
          </a:p>
          <a:p>
            <a:pPr>
              <a:buNone/>
            </a:pPr>
            <a:r>
              <a:rPr lang="fr-FR" b="1" dirty="0" smtClean="0"/>
              <a:t>Choix </a:t>
            </a:r>
            <a:r>
              <a:rPr lang="fr-FR" dirty="0" smtClean="0"/>
              <a:t>des bénéficiaires </a:t>
            </a:r>
          </a:p>
          <a:p>
            <a:pPr>
              <a:buNone/>
            </a:pPr>
            <a:r>
              <a:rPr lang="fr-FR" b="1" dirty="0" smtClean="0"/>
              <a:t>Choix</a:t>
            </a:r>
            <a:r>
              <a:rPr lang="fr-FR" dirty="0" smtClean="0"/>
              <a:t> des modalités: durée, rythme, formation interne ou externe</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r>
              <a:rPr lang="fr-FR" dirty="0" smtClean="0"/>
              <a:t> </a:t>
            </a:r>
            <a:r>
              <a:rPr lang="fr-FR" sz="3200" dirty="0" smtClean="0"/>
              <a:t>Le plan de formation est un document détaillé qui reflète la politique de formation engagé par l’entreprise. Il précise les objectifs et les actions de formation ainsi que les moyens alloués pour les mettre en places.</a:t>
            </a:r>
            <a:endParaRPr lang="fr-FR" sz="3200" dirty="0"/>
          </a:p>
        </p:txBody>
      </p:sp>
      <p:sp>
        <p:nvSpPr>
          <p:cNvPr id="5" name="Titre 1"/>
          <p:cNvSpPr txBox="1">
            <a:spLocks/>
          </p:cNvSpPr>
          <p:nvPr/>
        </p:nvSpPr>
        <p:spPr>
          <a:xfrm>
            <a:off x="457200" y="274638"/>
            <a:ext cx="7467600" cy="654032"/>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3000" b="1" i="0" u="none" strike="noStrike" kern="1200" cap="small" spc="0" normalizeH="0" baseline="0" noProof="0" dirty="0" smtClean="0">
                <a:ln>
                  <a:noFill/>
                </a:ln>
                <a:solidFill>
                  <a:schemeClr val="tx1"/>
                </a:solidFill>
                <a:effectLst/>
                <a:uLnTx/>
                <a:uFillTx/>
                <a:latin typeface="+mj-lt"/>
                <a:ea typeface="+mj-ea"/>
                <a:cs typeface="+mj-cs"/>
              </a:rPr>
              <a:t>Le plan de formation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654032"/>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txBody>
          <a:bodyPr>
            <a:normAutofit/>
          </a:bodyPr>
          <a:lstStyle/>
          <a:p>
            <a:r>
              <a:rPr lang="fr-FR" b="1" dirty="0" smtClean="0">
                <a:solidFill>
                  <a:schemeClr val="tx1"/>
                </a:solidFill>
              </a:rPr>
              <a:t>Le plan de formation (suite) </a:t>
            </a:r>
          </a:p>
        </p:txBody>
      </p:sp>
      <p:sp>
        <p:nvSpPr>
          <p:cNvPr id="3" name="Espace réservé du contenu 2"/>
          <p:cNvSpPr>
            <a:spLocks noGrp="1"/>
          </p:cNvSpPr>
          <p:nvPr>
            <p:ph sz="quarter" idx="1"/>
          </p:nvPr>
        </p:nvSpPr>
        <p:spPr>
          <a:xfrm>
            <a:off x="0" y="1071546"/>
            <a:ext cx="8786842" cy="4873752"/>
          </a:xfrm>
        </p:spPr>
        <p:txBody>
          <a:bodyPr/>
          <a:lstStyle/>
          <a:p>
            <a:pPr>
              <a:buNone/>
            </a:pPr>
            <a:endParaRPr lang="fr-FR" dirty="0" smtClean="0"/>
          </a:p>
          <a:p>
            <a:pPr>
              <a:buNone/>
            </a:pPr>
            <a:endParaRPr lang="fr-FR" dirty="0"/>
          </a:p>
        </p:txBody>
      </p:sp>
      <p:sp>
        <p:nvSpPr>
          <p:cNvPr id="5" name="Rectangle 4"/>
          <p:cNvSpPr/>
          <p:nvPr/>
        </p:nvSpPr>
        <p:spPr>
          <a:xfrm>
            <a:off x="214282" y="3143248"/>
            <a:ext cx="2286016" cy="857256"/>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Contenu du plan de formation </a:t>
            </a:r>
            <a:endParaRPr lang="fr-FR" b="1" dirty="0">
              <a:solidFill>
                <a:schemeClr val="tx1"/>
              </a:solidFill>
            </a:endParaRPr>
          </a:p>
        </p:txBody>
      </p:sp>
      <p:sp>
        <p:nvSpPr>
          <p:cNvPr id="6" name="Rectangle 5"/>
          <p:cNvSpPr/>
          <p:nvPr/>
        </p:nvSpPr>
        <p:spPr>
          <a:xfrm>
            <a:off x="3500430" y="1571612"/>
            <a:ext cx="5429288" cy="1428760"/>
          </a:xfrm>
          <a:prstGeom prst="rect">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solidFill>
                  <a:schemeClr val="tx1"/>
                </a:solidFill>
              </a:rPr>
              <a:t>Actions visant à assurer l’adaptation du salarié  au poste de travail ou liées à l’évolution ou au maintien dans l’emploi dans l’entreprise</a:t>
            </a:r>
          </a:p>
          <a:p>
            <a:endParaRPr lang="fr-FR" dirty="0"/>
          </a:p>
        </p:txBody>
      </p:sp>
      <p:sp>
        <p:nvSpPr>
          <p:cNvPr id="7" name="Rectangle 6"/>
          <p:cNvSpPr/>
          <p:nvPr/>
        </p:nvSpPr>
        <p:spPr>
          <a:xfrm>
            <a:off x="3643306" y="4214818"/>
            <a:ext cx="5286412" cy="1428760"/>
          </a:xfrm>
          <a:prstGeom prst="rect">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smtClean="0">
                <a:solidFill>
                  <a:schemeClr val="tx1"/>
                </a:solidFill>
              </a:rPr>
              <a:t>Actions ayant pour objet le développement </a:t>
            </a:r>
          </a:p>
          <a:p>
            <a:r>
              <a:rPr lang="fr-FR" b="1" dirty="0" smtClean="0">
                <a:solidFill>
                  <a:schemeClr val="tx1"/>
                </a:solidFill>
              </a:rPr>
              <a:t>des compétences des salariés</a:t>
            </a:r>
          </a:p>
          <a:p>
            <a:endParaRPr lang="fr-FR" dirty="0" smtClean="0"/>
          </a:p>
        </p:txBody>
      </p:sp>
      <p:cxnSp>
        <p:nvCxnSpPr>
          <p:cNvPr id="11" name="Connecteur droit avec flèche 10"/>
          <p:cNvCxnSpPr>
            <a:endCxn id="7" idx="1"/>
          </p:cNvCxnSpPr>
          <p:nvPr/>
        </p:nvCxnSpPr>
        <p:spPr>
          <a:xfrm>
            <a:off x="2500298" y="4000504"/>
            <a:ext cx="1143008"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a:endCxn id="6" idx="1"/>
          </p:cNvCxnSpPr>
          <p:nvPr/>
        </p:nvCxnSpPr>
        <p:spPr>
          <a:xfrm flipV="1">
            <a:off x="2500298" y="2285992"/>
            <a:ext cx="1000132"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54032"/>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txBody>
          <a:bodyPr>
            <a:normAutofit/>
          </a:bodyPr>
          <a:lstStyle/>
          <a:p>
            <a:pPr algn="ctr"/>
            <a:r>
              <a:rPr lang="fr-FR" b="1" dirty="0" smtClean="0">
                <a:solidFill>
                  <a:schemeClr val="tx1"/>
                </a:solidFill>
              </a:rPr>
              <a:t>Exemple d’un plan de formation </a:t>
            </a:r>
          </a:p>
        </p:txBody>
      </p:sp>
      <p:sp>
        <p:nvSpPr>
          <p:cNvPr id="3" name="Espace réservé du contenu 2"/>
          <p:cNvSpPr>
            <a:spLocks noGrp="1"/>
          </p:cNvSpPr>
          <p:nvPr>
            <p:ph sz="quarter" idx="1"/>
          </p:nvPr>
        </p:nvSpPr>
        <p:spPr>
          <a:xfrm>
            <a:off x="0" y="1071546"/>
            <a:ext cx="8786842" cy="4873752"/>
          </a:xfrm>
        </p:spPr>
        <p:txBody>
          <a:bodyPr/>
          <a:lstStyle/>
          <a:p>
            <a:pPr>
              <a:buNone/>
            </a:pPr>
            <a:endParaRPr lang="fr-FR" dirty="0" smtClean="0"/>
          </a:p>
          <a:p>
            <a:pPr>
              <a:buNone/>
            </a:pPr>
            <a:endParaRPr lang="fr-FR" dirty="0"/>
          </a:p>
        </p:txBody>
      </p:sp>
      <p:graphicFrame>
        <p:nvGraphicFramePr>
          <p:cNvPr id="10" name="Tableau 9"/>
          <p:cNvGraphicFramePr>
            <a:graphicFrameLocks noGrp="1"/>
          </p:cNvGraphicFramePr>
          <p:nvPr/>
        </p:nvGraphicFramePr>
        <p:xfrm>
          <a:off x="0" y="857232"/>
          <a:ext cx="9144000" cy="6314440"/>
        </p:xfrm>
        <a:graphic>
          <a:graphicData uri="http://schemas.openxmlformats.org/drawingml/2006/table">
            <a:tbl>
              <a:tblPr firstRow="1" bandRow="1">
                <a:tableStyleId>{5C22544A-7EE6-4342-B048-85BDC9FD1C3A}</a:tableStyleId>
              </a:tblPr>
              <a:tblGrid>
                <a:gridCol w="2340840"/>
                <a:gridCol w="1755654"/>
                <a:gridCol w="1682502"/>
                <a:gridCol w="1682502"/>
                <a:gridCol w="1682502"/>
              </a:tblGrid>
              <a:tr h="370840">
                <a:tc rowSpan="2">
                  <a:txBody>
                    <a:bodyPr/>
                    <a:lstStyle/>
                    <a:p>
                      <a:endParaRPr kumimoji="0" lang="fr-FR" b="1" i="0" kern="1200" dirty="0" smtClean="0">
                        <a:solidFill>
                          <a:schemeClr val="tx1"/>
                        </a:solidFill>
                        <a:latin typeface="+mn-lt"/>
                        <a:ea typeface="+mn-ea"/>
                        <a:cs typeface="+mn-cs"/>
                      </a:endParaRPr>
                    </a:p>
                    <a:p>
                      <a:r>
                        <a:rPr kumimoji="0" lang="fr-FR" b="1" i="0" kern="1200" dirty="0" smtClean="0">
                          <a:solidFill>
                            <a:schemeClr val="tx1"/>
                          </a:solidFill>
                          <a:latin typeface="+mn-lt"/>
                          <a:ea typeface="+mn-ea"/>
                          <a:cs typeface="+mn-cs"/>
                        </a:rPr>
                        <a:t>Priorité</a:t>
                      </a:r>
                      <a:endParaRPr lang="fr-FR" b="1" dirty="0">
                        <a:solidFill>
                          <a:schemeClr val="tx1"/>
                        </a:solidFill>
                      </a:endParaRPr>
                    </a:p>
                  </a:txBody>
                  <a:tcPr>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2700000" scaled="1"/>
                      <a:tileRect/>
                    </a:gradFill>
                  </a:tcPr>
                </a:tc>
                <a:tc gridSpan="2">
                  <a:txBody>
                    <a:bodyPr/>
                    <a:lstStyle/>
                    <a:p>
                      <a:r>
                        <a:rPr kumimoji="0" lang="fr-FR" b="1" i="0" kern="1200" dirty="0" smtClean="0">
                          <a:solidFill>
                            <a:schemeClr val="tx1"/>
                          </a:solidFill>
                          <a:latin typeface="+mn-lt"/>
                          <a:ea typeface="+mn-ea"/>
                          <a:cs typeface="+mn-cs"/>
                        </a:rPr>
                        <a:t>Actions d’adaptation </a:t>
                      </a:r>
                    </a:p>
                  </a:txBody>
                  <a:tcPr>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2700000" scaled="1"/>
                      <a:tileRect/>
                    </a:gradFill>
                  </a:tcPr>
                </a:tc>
                <a:tc hMerge="1">
                  <a:txBody>
                    <a:bodyPr/>
                    <a:lstStyle/>
                    <a:p>
                      <a:endParaRPr lang="fr-FR" dirty="0"/>
                    </a:p>
                  </a:txBody>
                  <a:tcPr/>
                </a:tc>
                <a:tc gridSpan="2">
                  <a:txBody>
                    <a:bodyPr/>
                    <a:lstStyle/>
                    <a:p>
                      <a:r>
                        <a:rPr kumimoji="0" lang="fr-FR" b="1" i="0" kern="1200" dirty="0" smtClean="0">
                          <a:solidFill>
                            <a:schemeClr val="tx1"/>
                          </a:solidFill>
                          <a:latin typeface="+mn-lt"/>
                          <a:ea typeface="+mn-ea"/>
                          <a:cs typeface="+mn-cs"/>
                        </a:rPr>
                        <a:t>Actions de développement</a:t>
                      </a:r>
                    </a:p>
                  </a:txBody>
                  <a:tcPr>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2700000" scaled="1"/>
                      <a:tileRect/>
                    </a:gradFill>
                  </a:tcPr>
                </a:tc>
                <a:tc hMerge="1">
                  <a:txBody>
                    <a:bodyPr/>
                    <a:lstStyle/>
                    <a:p>
                      <a:endParaRPr lang="fr-FR" dirty="0"/>
                    </a:p>
                  </a:txBody>
                  <a:tcPr/>
                </a:tc>
              </a:tr>
              <a:tr h="272102">
                <a:tc vMerge="1">
                  <a:txBody>
                    <a:bodyPr/>
                    <a:lstStyle/>
                    <a:p>
                      <a:endParaRPr lang="fr-FR" dirty="0"/>
                    </a:p>
                  </a:txBody>
                  <a:tcPr/>
                </a:tc>
                <a:tc>
                  <a:txBody>
                    <a:bodyPr/>
                    <a:lstStyle/>
                    <a:p>
                      <a:r>
                        <a:rPr kumimoji="0" lang="fr-FR" b="1" i="0" kern="1200" dirty="0" smtClean="0">
                          <a:solidFill>
                            <a:schemeClr val="tx1"/>
                          </a:solidFill>
                          <a:latin typeface="+mn-lt"/>
                          <a:ea typeface="+mn-ea"/>
                          <a:cs typeface="+mn-cs"/>
                        </a:rPr>
                        <a:t>Formation 1 </a:t>
                      </a:r>
                      <a:endParaRPr lang="fr-FR" b="1" dirty="0">
                        <a:solidFill>
                          <a:schemeClr val="tx1"/>
                        </a:solidFill>
                      </a:endParaRPr>
                    </a:p>
                  </a:txBody>
                  <a:tcPr/>
                </a:tc>
                <a:tc>
                  <a:txBody>
                    <a:bodyPr/>
                    <a:lstStyle/>
                    <a:p>
                      <a:r>
                        <a:rPr kumimoji="0" lang="fr-FR" b="1" i="0" kern="1200" dirty="0" smtClean="0">
                          <a:solidFill>
                            <a:schemeClr val="tx1"/>
                          </a:solidFill>
                          <a:latin typeface="+mn-lt"/>
                          <a:ea typeface="+mn-ea"/>
                          <a:cs typeface="+mn-cs"/>
                        </a:rPr>
                        <a:t>Formation 2</a:t>
                      </a:r>
                      <a:endParaRPr lang="fr-FR" b="1" dirty="0">
                        <a:solidFill>
                          <a:schemeClr val="tx1"/>
                        </a:solidFill>
                      </a:endParaRPr>
                    </a:p>
                  </a:txBody>
                  <a:tcPr/>
                </a:tc>
                <a:tc>
                  <a:txBody>
                    <a:bodyPr/>
                    <a:lstStyle/>
                    <a:p>
                      <a:r>
                        <a:rPr kumimoji="0" lang="fr-FR" b="1" i="0" kern="1200" dirty="0" smtClean="0">
                          <a:solidFill>
                            <a:schemeClr val="tx1"/>
                          </a:solidFill>
                          <a:latin typeface="+mn-lt"/>
                          <a:ea typeface="+mn-ea"/>
                          <a:cs typeface="+mn-cs"/>
                        </a:rPr>
                        <a:t>Formation 1 </a:t>
                      </a:r>
                      <a:endParaRPr lang="fr-FR" b="1" dirty="0">
                        <a:solidFill>
                          <a:schemeClr val="tx1"/>
                        </a:solidFill>
                      </a:endParaRPr>
                    </a:p>
                  </a:txBody>
                  <a:tcPr/>
                </a:tc>
                <a:tc>
                  <a:txBody>
                    <a:bodyPr/>
                    <a:lstStyle/>
                    <a:p>
                      <a:r>
                        <a:rPr kumimoji="0" lang="fr-FR" b="1" i="0" kern="1200" dirty="0" smtClean="0">
                          <a:solidFill>
                            <a:schemeClr val="tx1"/>
                          </a:solidFill>
                          <a:latin typeface="+mn-lt"/>
                          <a:ea typeface="+mn-ea"/>
                          <a:cs typeface="+mn-cs"/>
                        </a:rPr>
                        <a:t>Formation 2</a:t>
                      </a:r>
                      <a:endParaRPr lang="fr-FR" b="1" dirty="0">
                        <a:solidFill>
                          <a:schemeClr val="tx1"/>
                        </a:solidFill>
                      </a:endParaRPr>
                    </a:p>
                  </a:txBody>
                  <a:tcPr/>
                </a:tc>
              </a:tr>
              <a:tr h="370840">
                <a:tc>
                  <a:txBody>
                    <a:bodyPr/>
                    <a:lstStyle/>
                    <a:p>
                      <a:r>
                        <a:rPr kumimoji="0" lang="fr-FR" b="0" i="0" kern="1200" dirty="0" smtClean="0">
                          <a:solidFill>
                            <a:schemeClr val="dk1"/>
                          </a:solidFill>
                          <a:effectLst/>
                          <a:latin typeface="+mn-lt"/>
                          <a:ea typeface="+mn-ea"/>
                          <a:cs typeface="+mn-cs"/>
                        </a:rPr>
                        <a:t>Thèmes</a:t>
                      </a:r>
                    </a:p>
                    <a:p>
                      <a:r>
                        <a:rPr kumimoji="0" lang="fr-FR" b="0" i="0" kern="1200" dirty="0" smtClean="0">
                          <a:solidFill>
                            <a:schemeClr val="dk1"/>
                          </a:solidFill>
                          <a:effectLst/>
                          <a:latin typeface="+mn-lt"/>
                          <a:ea typeface="+mn-ea"/>
                          <a:cs typeface="+mn-cs"/>
                        </a:rPr>
                        <a:t>Public</a:t>
                      </a:r>
                    </a:p>
                    <a:p>
                      <a:r>
                        <a:rPr kumimoji="0" lang="fr-FR" b="0" i="0" kern="1200" dirty="0" smtClean="0">
                          <a:solidFill>
                            <a:schemeClr val="dk1"/>
                          </a:solidFill>
                          <a:effectLst/>
                          <a:latin typeface="+mn-lt"/>
                          <a:ea typeface="+mn-ea"/>
                          <a:cs typeface="+mn-cs"/>
                        </a:rPr>
                        <a:t>Durée</a:t>
                      </a:r>
                    </a:p>
                    <a:p>
                      <a:r>
                        <a:rPr kumimoji="0" lang="fr-FR" b="0" i="0" kern="1200" dirty="0" smtClean="0">
                          <a:solidFill>
                            <a:schemeClr val="dk1"/>
                          </a:solidFill>
                          <a:effectLst/>
                          <a:latin typeface="+mn-lt"/>
                          <a:ea typeface="+mn-ea"/>
                          <a:cs typeface="+mn-cs"/>
                        </a:rPr>
                        <a:t>Période de réalisation</a:t>
                      </a:r>
                    </a:p>
                    <a:p>
                      <a:r>
                        <a:rPr kumimoji="0" lang="fr-FR" b="0" i="0" kern="1200" dirty="0" smtClean="0">
                          <a:solidFill>
                            <a:schemeClr val="dk1"/>
                          </a:solidFill>
                          <a:effectLst/>
                          <a:latin typeface="+mn-lt"/>
                          <a:ea typeface="+mn-ea"/>
                          <a:cs typeface="+mn-cs"/>
                        </a:rPr>
                        <a:t>Organisme </a:t>
                      </a:r>
                    </a:p>
                    <a:p>
                      <a:r>
                        <a:rPr kumimoji="0" lang="fr-FR" b="0" i="0" kern="1200" dirty="0" smtClean="0">
                          <a:solidFill>
                            <a:schemeClr val="dk1"/>
                          </a:solidFill>
                          <a:effectLst/>
                          <a:latin typeface="+mn-lt"/>
                          <a:ea typeface="+mn-ea"/>
                          <a:cs typeface="+mn-cs"/>
                        </a:rPr>
                        <a:t>de formation</a:t>
                      </a:r>
                    </a:p>
                    <a:p>
                      <a:r>
                        <a:rPr kumimoji="0" lang="fr-FR" b="0" i="0" kern="1200" dirty="0" smtClean="0">
                          <a:solidFill>
                            <a:schemeClr val="dk1"/>
                          </a:solidFill>
                          <a:effectLst/>
                          <a:latin typeface="+mn-lt"/>
                          <a:ea typeface="+mn-ea"/>
                          <a:cs typeface="+mn-cs"/>
                        </a:rPr>
                        <a:t>Lieu</a:t>
                      </a:r>
                    </a:p>
                    <a:p>
                      <a:r>
                        <a:rPr kumimoji="0" lang="fr-FR" b="0" i="0" kern="1200" dirty="0" smtClean="0">
                          <a:solidFill>
                            <a:schemeClr val="dk1"/>
                          </a:solidFill>
                          <a:effectLst/>
                          <a:latin typeface="+mn-lt"/>
                          <a:ea typeface="+mn-ea"/>
                          <a:cs typeface="+mn-cs"/>
                        </a:rPr>
                        <a:t>Participants</a:t>
                      </a:r>
                    </a:p>
                    <a:p>
                      <a:r>
                        <a:rPr kumimoji="0" lang="fr-FR" b="0" i="0" kern="1200" dirty="0" smtClean="0">
                          <a:solidFill>
                            <a:schemeClr val="dk1"/>
                          </a:solidFill>
                          <a:effectLst/>
                          <a:latin typeface="+mn-lt"/>
                          <a:ea typeface="+mn-ea"/>
                          <a:cs typeface="+mn-cs"/>
                        </a:rPr>
                        <a:t>Sexe</a:t>
                      </a:r>
                    </a:p>
                    <a:p>
                      <a:r>
                        <a:rPr kumimoji="0" lang="fr-FR" b="0" i="0" kern="1200" dirty="0" smtClean="0">
                          <a:solidFill>
                            <a:schemeClr val="dk1"/>
                          </a:solidFill>
                          <a:effectLst/>
                          <a:latin typeface="+mn-lt"/>
                          <a:ea typeface="+mn-ea"/>
                          <a:cs typeface="+mn-cs"/>
                        </a:rPr>
                        <a:t>Formation dans </a:t>
                      </a:r>
                    </a:p>
                    <a:p>
                      <a:r>
                        <a:rPr kumimoji="0" lang="fr-FR" b="0" i="0" kern="1200" dirty="0" smtClean="0">
                          <a:solidFill>
                            <a:schemeClr val="dk1"/>
                          </a:solidFill>
                          <a:effectLst/>
                          <a:latin typeface="+mn-lt"/>
                          <a:ea typeface="+mn-ea"/>
                          <a:cs typeface="+mn-cs"/>
                        </a:rPr>
                        <a:t>ou hors temps de travail</a:t>
                      </a:r>
                    </a:p>
                    <a:p>
                      <a:r>
                        <a:rPr kumimoji="0" lang="fr-FR" b="0" i="0" kern="1200" dirty="0" smtClean="0">
                          <a:solidFill>
                            <a:schemeClr val="dk1"/>
                          </a:solidFill>
                          <a:effectLst/>
                          <a:latin typeface="+mn-lt"/>
                          <a:ea typeface="+mn-ea"/>
                          <a:cs typeface="+mn-cs"/>
                        </a:rPr>
                        <a:t>Catégorie </a:t>
                      </a:r>
                    </a:p>
                    <a:p>
                      <a:r>
                        <a:rPr kumimoji="0" lang="fr-FR" b="0" i="0" kern="1200" dirty="0" smtClean="0">
                          <a:solidFill>
                            <a:schemeClr val="dk1"/>
                          </a:solidFill>
                          <a:effectLst/>
                          <a:latin typeface="+mn-lt"/>
                          <a:ea typeface="+mn-ea"/>
                          <a:cs typeface="+mn-cs"/>
                        </a:rPr>
                        <a:t>socioprofessionnelle</a:t>
                      </a:r>
                    </a:p>
                    <a:p>
                      <a:r>
                        <a:rPr kumimoji="0" lang="fr-FR" b="0" i="0" kern="1200" dirty="0" smtClean="0">
                          <a:solidFill>
                            <a:schemeClr val="dk1"/>
                          </a:solidFill>
                          <a:effectLst/>
                          <a:latin typeface="+mn-lt"/>
                          <a:ea typeface="+mn-ea"/>
                          <a:cs typeface="+mn-cs"/>
                        </a:rPr>
                        <a:t>Coûts pédagogiques</a:t>
                      </a:r>
                    </a:p>
                    <a:p>
                      <a:r>
                        <a:rPr kumimoji="0" lang="fr-FR" b="0" i="0" kern="1200" dirty="0" smtClean="0">
                          <a:solidFill>
                            <a:schemeClr val="dk1"/>
                          </a:solidFill>
                          <a:effectLst/>
                          <a:latin typeface="+mn-lt"/>
                          <a:ea typeface="+mn-ea"/>
                          <a:cs typeface="+mn-cs"/>
                        </a:rPr>
                        <a:t>Frais annexes</a:t>
                      </a:r>
                    </a:p>
                    <a:p>
                      <a:r>
                        <a:rPr kumimoji="0" lang="fr-FR" b="0" i="0" kern="1200" dirty="0" smtClean="0">
                          <a:solidFill>
                            <a:schemeClr val="dk1"/>
                          </a:solidFill>
                          <a:effectLst/>
                          <a:latin typeface="+mn-lt"/>
                          <a:ea typeface="+mn-ea"/>
                          <a:cs typeface="+mn-cs"/>
                        </a:rPr>
                        <a:t>Budget total</a:t>
                      </a:r>
                    </a:p>
                    <a:p>
                      <a:r>
                        <a:rPr kumimoji="0" lang="fr-FR" b="0" i="0" kern="1200" dirty="0" smtClean="0">
                          <a:solidFill>
                            <a:schemeClr val="dk1"/>
                          </a:solidFill>
                          <a:effectLst/>
                          <a:latin typeface="+mn-lt"/>
                          <a:ea typeface="+mn-ea"/>
                          <a:cs typeface="+mn-cs"/>
                        </a:rPr>
                        <a:t>Financement</a:t>
                      </a:r>
                    </a:p>
                    <a:p>
                      <a:endParaRPr lang="fr-FR" dirty="0"/>
                    </a:p>
                  </a:txBody>
                  <a:tcPr/>
                </a:tc>
                <a:tc>
                  <a:txBody>
                    <a:bodyPr/>
                    <a:lstStyle/>
                    <a:p>
                      <a:endParaRPr lang="fr-FR"/>
                    </a:p>
                  </a:txBody>
                  <a:tcPr/>
                </a:tc>
                <a:tc>
                  <a:txBody>
                    <a:bodyPr/>
                    <a:lstStyle/>
                    <a:p>
                      <a:endParaRPr lang="fr-FR" dirty="0"/>
                    </a:p>
                  </a:txBody>
                  <a:tcPr/>
                </a:tc>
                <a:tc>
                  <a:txBody>
                    <a:bodyPr/>
                    <a:lstStyle/>
                    <a:p>
                      <a:endParaRPr lang="fr-FR" dirty="0"/>
                    </a:p>
                  </a:txBody>
                  <a:tcPr/>
                </a:tc>
                <a:tc>
                  <a:txBody>
                    <a:bodyPr/>
                    <a:lstStyle/>
                    <a:p>
                      <a:endParaRPr lang="fr-FR" dirty="0"/>
                    </a:p>
                  </a:txBody>
                  <a:tcPr/>
                </a:tc>
              </a:tr>
            </a:tbl>
          </a:graphicData>
        </a:graphic>
      </p:graphicFrame>
      <p:cxnSp>
        <p:nvCxnSpPr>
          <p:cNvPr id="14" name="Connecteur droit 13"/>
          <p:cNvCxnSpPr/>
          <p:nvPr/>
        </p:nvCxnSpPr>
        <p:spPr>
          <a:xfrm>
            <a:off x="0" y="1928802"/>
            <a:ext cx="89297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0" y="2214554"/>
            <a:ext cx="89297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a:off x="0" y="2500306"/>
            <a:ext cx="89297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Connecteur droit 21"/>
          <p:cNvCxnSpPr/>
          <p:nvPr/>
        </p:nvCxnSpPr>
        <p:spPr>
          <a:xfrm flipV="1">
            <a:off x="0" y="3000372"/>
            <a:ext cx="8929654" cy="6985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a:off x="0" y="3571876"/>
            <a:ext cx="89297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Connecteur droit 28"/>
          <p:cNvCxnSpPr/>
          <p:nvPr/>
        </p:nvCxnSpPr>
        <p:spPr>
          <a:xfrm>
            <a:off x="0" y="3857628"/>
            <a:ext cx="89297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0" y="4143380"/>
            <a:ext cx="89297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a:off x="0" y="4429132"/>
            <a:ext cx="8929718" cy="1588"/>
          </a:xfrm>
          <a:prstGeom prst="line">
            <a:avLst/>
          </a:prstGeom>
        </p:spPr>
        <p:style>
          <a:lnRef idx="1">
            <a:schemeClr val="accent1"/>
          </a:lnRef>
          <a:fillRef idx="0">
            <a:schemeClr val="accent1"/>
          </a:fillRef>
          <a:effectRef idx="0">
            <a:schemeClr val="accent1"/>
          </a:effectRef>
          <a:fontRef idx="minor">
            <a:schemeClr val="tx1"/>
          </a:fontRef>
        </p:style>
      </p:cxnSp>
      <p:sp>
        <p:nvSpPr>
          <p:cNvPr id="36" name="Arc 35"/>
          <p:cNvSpPr/>
          <p:nvPr/>
        </p:nvSpPr>
        <p:spPr>
          <a:xfrm>
            <a:off x="2928926" y="1571612"/>
            <a:ext cx="71438" cy="142876"/>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38" name="Connecteur droit 37"/>
          <p:cNvCxnSpPr/>
          <p:nvPr/>
        </p:nvCxnSpPr>
        <p:spPr>
          <a:xfrm flipV="1">
            <a:off x="0" y="5143512"/>
            <a:ext cx="9144000" cy="71438"/>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Connecteur droit 39"/>
          <p:cNvCxnSpPr/>
          <p:nvPr/>
        </p:nvCxnSpPr>
        <p:spPr>
          <a:xfrm>
            <a:off x="0" y="5786454"/>
            <a:ext cx="914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Connecteur droit 41"/>
          <p:cNvCxnSpPr/>
          <p:nvPr/>
        </p:nvCxnSpPr>
        <p:spPr>
          <a:xfrm>
            <a:off x="0" y="6072206"/>
            <a:ext cx="914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Connecteur droit 43"/>
          <p:cNvCxnSpPr/>
          <p:nvPr/>
        </p:nvCxnSpPr>
        <p:spPr>
          <a:xfrm>
            <a:off x="0" y="6357958"/>
            <a:ext cx="9144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Connecteur droit 45"/>
          <p:cNvCxnSpPr/>
          <p:nvPr/>
        </p:nvCxnSpPr>
        <p:spPr>
          <a:xfrm>
            <a:off x="0" y="6643710"/>
            <a:ext cx="91440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868346"/>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txBody>
          <a:bodyPr/>
          <a:lstStyle/>
          <a:p>
            <a:pPr algn="ctr"/>
            <a:r>
              <a:rPr lang="fr-FR" b="1" dirty="0" smtClean="0">
                <a:solidFill>
                  <a:schemeClr val="tx1"/>
                </a:solidFill>
              </a:rPr>
              <a:t>Pilotage de la formation </a:t>
            </a:r>
            <a:endParaRPr lang="fr-FR" b="1" dirty="0">
              <a:solidFill>
                <a:schemeClr val="tx1"/>
              </a:solidFill>
            </a:endParaRPr>
          </a:p>
        </p:txBody>
      </p:sp>
      <p:sp>
        <p:nvSpPr>
          <p:cNvPr id="3" name="Espace réservé du contenu 2"/>
          <p:cNvSpPr>
            <a:spLocks noGrp="1"/>
          </p:cNvSpPr>
          <p:nvPr>
            <p:ph sz="quarter" idx="1"/>
          </p:nvPr>
        </p:nvSpPr>
        <p:spPr/>
        <p:txBody>
          <a:bodyPr/>
          <a:lstStyle/>
          <a:p>
            <a:pPr>
              <a:buNone/>
            </a:pPr>
            <a:r>
              <a:rPr lang="fr-FR" dirty="0" smtClean="0"/>
              <a:t>Le pilotage est à la fois individuel et collectif.</a:t>
            </a:r>
          </a:p>
          <a:p>
            <a:pPr>
              <a:buNone/>
            </a:pPr>
            <a:endParaRPr lang="fr-FR" dirty="0" smtClean="0"/>
          </a:p>
          <a:p>
            <a:r>
              <a:rPr lang="fr-FR" dirty="0" smtClean="0"/>
              <a:t>Les stages suivis par chaque salarié sont ainsi mémorisés et évalués de façon à compléter l’analyse de ses compétences (éviter les formations redondantes, cohérence du projet pédagogiques et du projet professionnel)</a:t>
            </a:r>
          </a:p>
          <a:p>
            <a:endParaRPr lang="fr-FR" dirty="0" smtClean="0"/>
          </a:p>
          <a:p>
            <a:r>
              <a:rPr lang="fr-FR" dirty="0" smtClean="0"/>
              <a:t>Au plan collectif, le suivi des programmes, des effectifs, des budgets est indispensable.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571480"/>
            <a:ext cx="7901014" cy="5902472"/>
          </a:xfrm>
        </p:spPr>
        <p:txBody>
          <a:bodyPr>
            <a:normAutofit/>
          </a:bodyPr>
          <a:lstStyle/>
          <a:p>
            <a:pPr>
              <a:buNone/>
            </a:pPr>
            <a:r>
              <a:rPr lang="fr-FR" dirty="0" smtClean="0"/>
              <a:t>Des tableaux de bord de suivi administratif et budgétaire du plan de formation doivent être élaborés.</a:t>
            </a:r>
          </a:p>
          <a:p>
            <a:pPr>
              <a:buNone/>
            </a:pPr>
            <a:r>
              <a:rPr lang="fr-FR" dirty="0" smtClean="0"/>
              <a:t> Les ratios les plus utiles concernant les points suivants:</a:t>
            </a:r>
          </a:p>
          <a:p>
            <a:pPr>
              <a:buFontTx/>
              <a:buChar char="-"/>
            </a:pPr>
            <a:r>
              <a:rPr lang="fr-FR" sz="2000" dirty="0" smtClean="0"/>
              <a:t>Répartition des actions entre les populations cadres et non cadres</a:t>
            </a:r>
          </a:p>
          <a:p>
            <a:pPr>
              <a:buFontTx/>
              <a:buChar char="-"/>
            </a:pPr>
            <a:r>
              <a:rPr lang="fr-FR" sz="2000" dirty="0" smtClean="0"/>
              <a:t>Coût et budgets par catégorie de salaires et par services ou unité </a:t>
            </a:r>
          </a:p>
          <a:p>
            <a:pPr>
              <a:buFontTx/>
              <a:buChar char="-"/>
            </a:pPr>
            <a:r>
              <a:rPr lang="fr-FR" sz="2000" dirty="0" smtClean="0"/>
              <a:t>Poids respectif des différents postes par rapport au budget total de la formation: cout de formateurs, de l’équipement, développement des programmes…</a:t>
            </a:r>
          </a:p>
          <a:p>
            <a:pPr>
              <a:buFontTx/>
              <a:buChar char="-"/>
            </a:pPr>
            <a:r>
              <a:rPr lang="fr-FR" sz="2000" dirty="0" smtClean="0"/>
              <a:t> Coûts respectifs des différents modes de formation: intra, externe, apprentissage</a:t>
            </a:r>
          </a:p>
          <a:p>
            <a:pPr>
              <a:buFontTx/>
              <a:buChar char="-"/>
            </a:pPr>
            <a:r>
              <a:rPr lang="fr-FR" sz="2000" dirty="0" smtClean="0"/>
              <a:t>Coût du service formation et de son fonctionnement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txBody>
          <a:bodyPr/>
          <a:lstStyle/>
          <a:p>
            <a:pPr algn="ctr"/>
            <a:r>
              <a:rPr lang="fr-FR" b="1" dirty="0" smtClean="0">
                <a:solidFill>
                  <a:schemeClr val="tx1"/>
                </a:solidFill>
              </a:rPr>
              <a:t>Evaluation des actions de formation et de leurs effets</a:t>
            </a:r>
            <a:endParaRPr lang="fr-FR" b="1" dirty="0">
              <a:solidFill>
                <a:schemeClr val="tx1"/>
              </a:solidFill>
            </a:endParaRPr>
          </a:p>
        </p:txBody>
      </p:sp>
      <p:sp>
        <p:nvSpPr>
          <p:cNvPr id="3" name="Espace réservé du contenu 2"/>
          <p:cNvSpPr>
            <a:spLocks noGrp="1"/>
          </p:cNvSpPr>
          <p:nvPr>
            <p:ph sz="quarter" idx="1"/>
          </p:nvPr>
        </p:nvSpPr>
        <p:spPr>
          <a:xfrm>
            <a:off x="457200" y="1600200"/>
            <a:ext cx="8258204" cy="4873752"/>
          </a:xfrm>
        </p:spPr>
        <p:txBody>
          <a:bodyPr/>
          <a:lstStyle/>
          <a:p>
            <a:pPr>
              <a:buNone/>
            </a:pPr>
            <a:r>
              <a:rPr lang="fr-FR" dirty="0" smtClean="0"/>
              <a:t>Si la formation doit être gérée comme un investissement, ses effets ne peuvent donner lieu aux calculs économiques traditionnels de rentabilité. </a:t>
            </a:r>
          </a:p>
          <a:p>
            <a:pPr>
              <a:buNone/>
            </a:pPr>
            <a:r>
              <a:rPr lang="fr-FR" dirty="0" smtClean="0"/>
              <a:t>Les résultats de la formation sont plus comportementaux.</a:t>
            </a:r>
          </a:p>
          <a:p>
            <a:pPr>
              <a:buNone/>
            </a:pPr>
            <a:r>
              <a:rPr lang="fr-FR" dirty="0" smtClean="0"/>
              <a:t>Ce sont les changements d’attitude qui peuvent ensuite améliorer les structures et les performances de l’organisation en favorisant:</a:t>
            </a:r>
          </a:p>
          <a:p>
            <a:pPr>
              <a:buNone/>
            </a:pPr>
            <a:r>
              <a:rPr lang="fr-FR" dirty="0" smtClean="0"/>
              <a:t>- Le renforcement de la culture interne</a:t>
            </a:r>
          </a:p>
          <a:p>
            <a:pPr>
              <a:buNone/>
            </a:pPr>
            <a:r>
              <a:rPr lang="fr-FR" dirty="0" smtClean="0"/>
              <a:t>- Le développement de la flexibilité des hommes</a:t>
            </a:r>
          </a:p>
          <a:p>
            <a:pPr>
              <a:buNone/>
            </a:pPr>
            <a:r>
              <a:rPr lang="fr-FR" dirty="0" smtClean="0"/>
              <a:t>- L’accumulation du capital intellectuel </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1214422"/>
            <a:ext cx="8501122" cy="5259530"/>
          </a:xfrm>
        </p:spPr>
        <p:txBody>
          <a:bodyPr>
            <a:normAutofit fontScale="92500" lnSpcReduction="10000"/>
          </a:bodyPr>
          <a:lstStyle/>
          <a:p>
            <a:pPr>
              <a:buNone/>
            </a:pPr>
            <a:r>
              <a:rPr lang="fr-FR" dirty="0" smtClean="0"/>
              <a:t>L’évaluation de la formation se développe même si elle reste complexe à réaliser. d’après le modèle développé par </a:t>
            </a:r>
            <a:r>
              <a:rPr lang="fr-FR" dirty="0" err="1" smtClean="0"/>
              <a:t>Kirkpatrick</a:t>
            </a:r>
            <a:r>
              <a:rPr lang="fr-FR" dirty="0" smtClean="0"/>
              <a:t> en 1959, l’évaluation de la formation peut se faire à quatre niveaux :</a:t>
            </a:r>
          </a:p>
          <a:p>
            <a:pPr>
              <a:buNone/>
            </a:pPr>
            <a:endParaRPr lang="fr-FR" dirty="0" smtClean="0"/>
          </a:p>
          <a:p>
            <a:pPr>
              <a:buNone/>
            </a:pPr>
            <a:r>
              <a:rPr lang="fr-FR" dirty="0" smtClean="0"/>
              <a:t>– Niveau 1 = Réactions : le participant est-il satisfait de la formation ? (évaluation à chaud)</a:t>
            </a:r>
          </a:p>
          <a:p>
            <a:pPr>
              <a:buNone/>
            </a:pPr>
            <a:r>
              <a:rPr lang="fr-FR" dirty="0" smtClean="0"/>
              <a:t>– Niveau 2 = Apprentissage : qu’est-ce que le participant a appris en formation ? (évaluation à chaud)</a:t>
            </a:r>
          </a:p>
          <a:p>
            <a:pPr>
              <a:buNone/>
            </a:pPr>
            <a:r>
              <a:rPr lang="fr-FR" dirty="0" smtClean="0"/>
              <a:t>– Niveau 3 = Comportements : le participant applique-t-il ce qu’il a appris en formation (transfert de l’apprentissage) ? (évaluation à froid)</a:t>
            </a:r>
          </a:p>
          <a:p>
            <a:pPr>
              <a:buNone/>
            </a:pPr>
            <a:r>
              <a:rPr lang="fr-FR" dirty="0" smtClean="0"/>
              <a:t>– Niveau 4 = Résultats : le participant ou l’entreprise obtiennent-ils de meilleurs résultats en appliquant ce que le premier a appris en formation ? (évaluation à froid)</a:t>
            </a:r>
          </a:p>
          <a:p>
            <a:endParaRPr lang="fr-FR" dirty="0"/>
          </a:p>
        </p:txBody>
      </p:sp>
      <p:sp>
        <p:nvSpPr>
          <p:cNvPr id="5" name="Titre 1"/>
          <p:cNvSpPr txBox="1">
            <a:spLocks noGrp="1"/>
          </p:cNvSpPr>
          <p:nvPr>
            <p:ph type="title"/>
          </p:nvPr>
        </p:nvSpPr>
        <p:spPr>
          <a:xfrm>
            <a:off x="928662" y="285728"/>
            <a:ext cx="7467600" cy="79690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txBody>
          <a:bodyPr vert="horz" anchor="b">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000" b="1" i="0" u="none" strike="noStrike" kern="1200" cap="small" spc="0" normalizeH="0" baseline="0" noProof="0" dirty="0" smtClean="0">
                <a:ln>
                  <a:noFill/>
                </a:ln>
                <a:solidFill>
                  <a:schemeClr val="tx1"/>
                </a:solidFill>
                <a:effectLst/>
                <a:uLnTx/>
                <a:uFillTx/>
                <a:latin typeface="+mj-lt"/>
                <a:ea typeface="+mj-ea"/>
                <a:cs typeface="+mj-cs"/>
              </a:rPr>
              <a:t>Evaluation des actions de formation et de leurs effets (suite)</a:t>
            </a:r>
            <a:endParaRPr kumimoji="0" lang="fr-FR" sz="3000" b="1" i="0" u="none" strike="noStrike" kern="1200" cap="small"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lstStyle/>
          <a:p>
            <a:pPr>
              <a:buNone/>
            </a:pPr>
            <a:endParaRPr lang="fr-FR" b="1" dirty="0" smtClean="0">
              <a:solidFill>
                <a:srgbClr val="FF0000"/>
              </a:solidFill>
            </a:endParaRPr>
          </a:p>
          <a:p>
            <a:pPr>
              <a:buNone/>
            </a:pPr>
            <a:r>
              <a:rPr lang="fr-FR" b="1" dirty="0" smtClean="0">
                <a:solidFill>
                  <a:srgbClr val="FF0000"/>
                </a:solidFill>
              </a:rPr>
              <a:t>1. Analyse de l’efficacité pédagogique et de l’apprentissage (Niveau 1 et 2)</a:t>
            </a:r>
          </a:p>
          <a:p>
            <a:pPr>
              <a:buNone/>
            </a:pPr>
            <a:endParaRPr lang="fr-FR" dirty="0" smtClean="0"/>
          </a:p>
          <a:p>
            <a:pPr>
              <a:buNone/>
            </a:pPr>
            <a:r>
              <a:rPr lang="fr-FR" dirty="0" smtClean="0"/>
              <a:t>Analyse de court terme qui porte sur la qualité de la communication pédagogique et sur les connaissances acquises </a:t>
            </a:r>
          </a:p>
          <a:p>
            <a:pPr>
              <a:buNone/>
            </a:pPr>
            <a:endParaRPr lang="fr-FR" dirty="0" smtClean="0"/>
          </a:p>
          <a:p>
            <a:pPr>
              <a:buNone/>
            </a:pPr>
            <a:r>
              <a:rPr lang="fr-FR" dirty="0" smtClean="0"/>
              <a:t>Elle est menée par des questionnaires d’évaluation qui permettent d’apprécier l’adéquation des moyens pédagogiques aux objectifs initialement fixes</a:t>
            </a:r>
            <a:endParaRPr lang="fr-FR" dirty="0"/>
          </a:p>
        </p:txBody>
      </p:sp>
      <p:sp>
        <p:nvSpPr>
          <p:cNvPr id="4" name="Titre 1"/>
          <p:cNvSpPr txBox="1">
            <a:spLocks/>
          </p:cNvSpPr>
          <p:nvPr/>
        </p:nvSpPr>
        <p:spPr>
          <a:xfrm>
            <a:off x="609600" y="427038"/>
            <a:ext cx="7467600" cy="11430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txBody>
          <a:bodyPr vert="horz" anchor="b">
            <a:normAutofit fontScale="92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000" b="1" i="0" u="none" strike="noStrike" kern="1200" cap="small" spc="0" normalizeH="0" baseline="0" noProof="0" dirty="0" smtClean="0">
                <a:ln>
                  <a:noFill/>
                </a:ln>
                <a:solidFill>
                  <a:schemeClr val="tx1"/>
                </a:solidFill>
                <a:effectLst/>
                <a:uLnTx/>
                <a:uFillTx/>
                <a:latin typeface="+mj-lt"/>
                <a:ea typeface="+mj-ea"/>
                <a:cs typeface="+mj-cs"/>
              </a:rPr>
              <a:t>Evaluation des actions de formation et de leurs effets (suite)</a:t>
            </a:r>
            <a:endParaRPr kumimoji="0" lang="fr-FR" sz="3000" b="1" i="0" u="none" strike="noStrike" kern="1200" cap="small"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357166"/>
            <a:ext cx="8501122" cy="5857916"/>
          </a:xfrm>
        </p:spPr>
        <p:txBody>
          <a:bodyPr>
            <a:normAutofit lnSpcReduction="10000"/>
          </a:bodyPr>
          <a:lstStyle/>
          <a:p>
            <a:pPr algn="ctr">
              <a:buNone/>
            </a:pPr>
            <a:endParaRPr lang="fr-FR" sz="3600" b="1" dirty="0" smtClean="0">
              <a:solidFill>
                <a:srgbClr val="FF0000"/>
              </a:solidFill>
              <a:latin typeface="Arial" pitchFamily="34" charset="0"/>
              <a:ea typeface="Calibri"/>
              <a:cs typeface="Arial" pitchFamily="34" charset="0"/>
            </a:endParaRPr>
          </a:p>
          <a:p>
            <a:pPr algn="ctr">
              <a:buNone/>
            </a:pPr>
            <a:endParaRPr lang="fr-FR" sz="3600" b="1" dirty="0" smtClean="0">
              <a:solidFill>
                <a:srgbClr val="FF0000"/>
              </a:solidFill>
              <a:latin typeface="Arial" pitchFamily="34" charset="0"/>
              <a:ea typeface="Calibri"/>
              <a:cs typeface="Arial" pitchFamily="34" charset="0"/>
            </a:endParaRPr>
          </a:p>
          <a:p>
            <a:pPr algn="ctr">
              <a:buNone/>
            </a:pPr>
            <a:r>
              <a:rPr lang="fr-FR" sz="3600" b="1" dirty="0" smtClean="0">
                <a:solidFill>
                  <a:srgbClr val="FF0000"/>
                </a:solidFill>
                <a:latin typeface="Arial" pitchFamily="34" charset="0"/>
                <a:ea typeface="Calibri"/>
                <a:cs typeface="Arial" pitchFamily="34" charset="0"/>
              </a:rPr>
              <a:t>Séance 6</a:t>
            </a:r>
          </a:p>
          <a:p>
            <a:pPr algn="ctr">
              <a:buNone/>
            </a:pPr>
            <a:r>
              <a:rPr lang="fr-FR" sz="3600" b="1" dirty="0" smtClean="0">
                <a:solidFill>
                  <a:srgbClr val="FF0000"/>
                </a:solidFill>
                <a:latin typeface="Arial" pitchFamily="34" charset="0"/>
                <a:ea typeface="Calibri"/>
                <a:cs typeface="Arial" pitchFamily="34" charset="0"/>
              </a:rPr>
              <a:t>La formation</a:t>
            </a:r>
          </a:p>
          <a:p>
            <a:pPr>
              <a:buNone/>
            </a:pPr>
            <a:r>
              <a:rPr lang="fr-FR" sz="3300" b="1" dirty="0" smtClean="0">
                <a:latin typeface="Arial" pitchFamily="34" charset="0"/>
                <a:ea typeface="Calibri"/>
                <a:cs typeface="Arial" pitchFamily="34" charset="0"/>
              </a:rPr>
              <a:t>Objectif :</a:t>
            </a:r>
          </a:p>
          <a:p>
            <a:r>
              <a:rPr lang="fr-FR" dirty="0" smtClean="0"/>
              <a:t>Définir la formation et son importance pour l’organisation et l’employé.</a:t>
            </a:r>
          </a:p>
          <a:p>
            <a:r>
              <a:rPr lang="fr-FR" dirty="0" smtClean="0"/>
              <a:t>Saisir les différentes étapes de la planification du processus de formation.</a:t>
            </a:r>
          </a:p>
          <a:p>
            <a:r>
              <a:rPr lang="fr-FR" dirty="0" smtClean="0"/>
              <a:t>Evaluer l’efficacité d’un programme de formation.</a:t>
            </a:r>
          </a:p>
          <a:p>
            <a:r>
              <a:rPr lang="fr-FR" dirty="0" smtClean="0"/>
              <a:t>Maitriser la procédure de remboursement des actions de formation   </a:t>
            </a:r>
          </a:p>
          <a:p>
            <a:pPr>
              <a:buNone/>
            </a:pPr>
            <a:endParaRPr lang="fr-FR" b="1" u="sng" dirty="0" smtClean="0">
              <a:solidFill>
                <a:srgbClr val="FF0000"/>
              </a:solidFill>
              <a:latin typeface="Arial" pitchFamily="34" charset="0"/>
              <a:cs typeface="Arial" pitchFamily="34" charset="0"/>
            </a:endParaRPr>
          </a:p>
          <a:p>
            <a:endParaRPr lang="fr-FR" dirty="0" smtClean="0"/>
          </a:p>
          <a:p>
            <a:endParaRPr lang="fr-FR" dirty="0" smtClean="0"/>
          </a:p>
        </p:txBody>
      </p:sp>
      <p:pic>
        <p:nvPicPr>
          <p:cNvPr id="1030" name="Picture 6"/>
          <p:cNvPicPr>
            <a:picLocks noChangeAspect="1" noChangeArrowheads="1"/>
          </p:cNvPicPr>
          <p:nvPr/>
        </p:nvPicPr>
        <p:blipFill>
          <a:blip r:embed="rId3" cstate="print"/>
          <a:srcRect/>
          <a:stretch>
            <a:fillRect/>
          </a:stretch>
        </p:blipFill>
        <p:spPr bwMode="auto">
          <a:xfrm>
            <a:off x="6482724" y="5715016"/>
            <a:ext cx="2661276" cy="114298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1071546"/>
            <a:ext cx="8115328" cy="5214974"/>
          </a:xfrm>
        </p:spPr>
        <p:txBody>
          <a:bodyPr/>
          <a:lstStyle/>
          <a:p>
            <a:pPr>
              <a:buNone/>
            </a:pPr>
            <a:r>
              <a:rPr lang="fr-FR" b="1" dirty="0" smtClean="0">
                <a:solidFill>
                  <a:srgbClr val="FF0000"/>
                </a:solidFill>
              </a:rPr>
              <a:t>2. Analyse de l’efficacité comportementale (niveau 3) </a:t>
            </a:r>
            <a:endParaRPr lang="fr-FR" dirty="0" smtClean="0">
              <a:solidFill>
                <a:srgbClr val="FF0000"/>
              </a:solidFill>
            </a:endParaRPr>
          </a:p>
          <a:p>
            <a:pPr>
              <a:buNone/>
            </a:pPr>
            <a:r>
              <a:rPr lang="fr-FR" dirty="0" smtClean="0"/>
              <a:t>De retour a leur poste, les stagiaires peuvent ou non modifier leur comportement, </a:t>
            </a:r>
          </a:p>
          <a:p>
            <a:pPr>
              <a:buNone/>
            </a:pPr>
            <a:r>
              <a:rPr lang="fr-FR" dirty="0" smtClean="0"/>
              <a:t>Si la formation est technique, cette modifications dépend de la motivation du stagiaire, et des exigences et moyens mis en œuvre par la structure </a:t>
            </a:r>
          </a:p>
          <a:p>
            <a:pPr>
              <a:buNone/>
            </a:pPr>
            <a:r>
              <a:rPr lang="fr-FR" dirty="0" smtClean="0"/>
              <a:t>Cette modification est beaucoup plus difficile a assurer si la formation est plus qualitative. L’évaluation consistera alors en un suivi personnalisé des stagiaires, par entretien ou enquête, au cours des semaines qui suivent le séminaire.</a:t>
            </a: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71472" y="857232"/>
            <a:ext cx="7467600" cy="5159504"/>
          </a:xfrm>
        </p:spPr>
        <p:txBody>
          <a:bodyPr>
            <a:normAutofit fontScale="85000" lnSpcReduction="20000"/>
          </a:bodyPr>
          <a:lstStyle/>
          <a:p>
            <a:pPr>
              <a:buNone/>
            </a:pPr>
            <a:r>
              <a:rPr lang="fr-FR" sz="2800" b="1" dirty="0" smtClean="0">
                <a:solidFill>
                  <a:srgbClr val="FF0000"/>
                </a:solidFill>
              </a:rPr>
              <a:t>3. Analyse de l’efficacité organisationnelle (niveau 4)</a:t>
            </a:r>
            <a:endParaRPr lang="fr-FR" sz="2800" dirty="0" smtClean="0">
              <a:solidFill>
                <a:srgbClr val="FF0000"/>
              </a:solidFill>
            </a:endParaRPr>
          </a:p>
          <a:p>
            <a:pPr>
              <a:buNone/>
            </a:pPr>
            <a:r>
              <a:rPr lang="fr-FR" dirty="0" smtClean="0"/>
              <a:t>L’efficacité comportementale des actions de formation doit servir par leur efficacité organisationnelle.</a:t>
            </a:r>
          </a:p>
          <a:p>
            <a:pPr>
              <a:buNone/>
            </a:pPr>
            <a:endParaRPr lang="fr-FR" dirty="0" smtClean="0"/>
          </a:p>
          <a:p>
            <a:pPr>
              <a:buNone/>
            </a:pPr>
            <a:r>
              <a:rPr lang="fr-FR" dirty="0" smtClean="0"/>
              <a:t>Cette efficacité peut être apprécié par des indicateurs directs et indirects de performance</a:t>
            </a:r>
          </a:p>
          <a:p>
            <a:pPr>
              <a:buNone/>
            </a:pPr>
            <a:endParaRPr lang="fr-FR" dirty="0" smtClean="0"/>
          </a:p>
          <a:p>
            <a:pPr>
              <a:buNone/>
            </a:pPr>
            <a:r>
              <a:rPr lang="fr-FR" dirty="0" smtClean="0"/>
              <a:t>Les indicateurs directs les plus pertinents sont les variations de production, de chiffre d’affaires, de valeur ajoutée. La formation n’est jamais la seules cause des progrès constatés </a:t>
            </a:r>
          </a:p>
          <a:p>
            <a:pPr>
              <a:buNone/>
            </a:pPr>
            <a:endParaRPr lang="fr-FR" dirty="0" smtClean="0"/>
          </a:p>
          <a:p>
            <a:pPr>
              <a:buNone/>
            </a:pPr>
            <a:r>
              <a:rPr lang="fr-FR" dirty="0" smtClean="0"/>
              <a:t> Les indicateurs indirects permettent de constater une amélioration des conditions de l’activité ou une baisse des dysfonctionnement de qualité (taux de rebut, pannes…), le degré de satisfaction des clients, les taux d’absentéisme et d’accidents de travail, l’évolution du </a:t>
            </a:r>
            <a:r>
              <a:rPr lang="fr-FR" dirty="0" err="1" smtClean="0"/>
              <a:t>turn</a:t>
            </a:r>
            <a:r>
              <a:rPr lang="fr-FR" dirty="0" smtClean="0"/>
              <a:t> over </a:t>
            </a:r>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571480"/>
            <a:ext cx="7686700" cy="5902472"/>
          </a:xfrm>
        </p:spPr>
        <p:txBody>
          <a:bodyPr/>
          <a:lstStyle/>
          <a:p>
            <a:r>
              <a:rPr lang="fr-FR" dirty="0" smtClean="0"/>
              <a:t>L’impact positif de la formation sur la performance n’est pas acquis. Il suppose que les efforts engagé en matière de formation s’intègrent dans une véritable politique d’une part et qu’il soient pensés très en amont de la réflexion stratégique d’autre part. la formation n’est pas toujours une garantie de succès.</a:t>
            </a:r>
          </a:p>
          <a:p>
            <a:endParaRPr lang="fr-FR" dirty="0" smtClean="0"/>
          </a:p>
          <a:p>
            <a:r>
              <a:rPr lang="fr-FR" dirty="0" smtClean="0"/>
              <a:t> Mal conduite, elle peut échouer et même avoir des effets négatifs et déstructurant sur l’entreprise. Cet enjeu négatif de la formation résulte de son action possible sur le pouvoir d’une part et sur les frustrations qu’elle peut provoquer d’autre part.</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417638"/>
          </a:xfr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2700000" scaled="1"/>
            <a:tileRect/>
          </a:gradFill>
        </p:spPr>
        <p:txBody>
          <a:bodyPr>
            <a:normAutofit fontScale="90000"/>
          </a:bodyPr>
          <a:lstStyle/>
          <a:p>
            <a:pPr algn="ctr"/>
            <a:r>
              <a:rPr lang="fr-FR" dirty="0" smtClean="0"/>
              <a:t/>
            </a:r>
            <a:br>
              <a:rPr lang="fr-FR" dirty="0" smtClean="0"/>
            </a:br>
            <a:r>
              <a:rPr lang="fr-FR" dirty="0" smtClean="0"/>
              <a:t/>
            </a:r>
            <a:br>
              <a:rPr lang="fr-FR" dirty="0" smtClean="0"/>
            </a:br>
            <a:r>
              <a:rPr lang="fr-FR" b="1" dirty="0" smtClean="0">
                <a:solidFill>
                  <a:schemeClr val="tx1"/>
                </a:solidFill>
              </a:rPr>
              <a:t>Questionnaire d’évaluation de la formation </a:t>
            </a:r>
            <a:br>
              <a:rPr lang="fr-FR" b="1" dirty="0" smtClean="0">
                <a:solidFill>
                  <a:schemeClr val="tx1"/>
                </a:solidFill>
              </a:rPr>
            </a:br>
            <a:r>
              <a:rPr lang="fr-FR" b="1" dirty="0" smtClean="0">
                <a:solidFill>
                  <a:schemeClr val="tx1"/>
                </a:solidFill>
              </a:rPr>
              <a:t>(niveaux 1 et 2 du modèle de </a:t>
            </a:r>
            <a:r>
              <a:rPr lang="fr-FR" b="1" dirty="0" err="1" smtClean="0">
                <a:solidFill>
                  <a:schemeClr val="tx1"/>
                </a:solidFill>
              </a:rPr>
              <a:t>Kirkpatrick</a:t>
            </a:r>
            <a:r>
              <a:rPr lang="fr-FR" b="1" dirty="0" smtClean="0">
                <a:solidFill>
                  <a:schemeClr val="tx1"/>
                </a:solidFill>
              </a:rPr>
              <a:t>)</a:t>
            </a:r>
            <a:br>
              <a:rPr lang="fr-FR" b="1" dirty="0" smtClean="0">
                <a:solidFill>
                  <a:schemeClr val="tx1"/>
                </a:solidFill>
              </a:rPr>
            </a:br>
            <a:endParaRPr lang="fr-FR" b="1" dirty="0">
              <a:solidFill>
                <a:schemeClr val="tx1"/>
              </a:solidFill>
            </a:endParaRPr>
          </a:p>
        </p:txBody>
      </p:sp>
      <p:graphicFrame>
        <p:nvGraphicFramePr>
          <p:cNvPr id="4" name="Espace réservé du contenu 3"/>
          <p:cNvGraphicFramePr>
            <a:graphicFrameLocks noGrp="1"/>
          </p:cNvGraphicFramePr>
          <p:nvPr>
            <p:ph sz="quarter" idx="1"/>
          </p:nvPr>
        </p:nvGraphicFramePr>
        <p:xfrm>
          <a:off x="285720" y="1662802"/>
          <a:ext cx="8572590" cy="5195198"/>
        </p:xfrm>
        <a:graphic>
          <a:graphicData uri="http://schemas.openxmlformats.org/drawingml/2006/table">
            <a:tbl>
              <a:tblPr firstRow="1" bandRow="1">
                <a:tableStyleId>{5C22544A-7EE6-4342-B048-85BDC9FD1C3A}</a:tableStyleId>
              </a:tblPr>
              <a:tblGrid>
                <a:gridCol w="983740"/>
                <a:gridCol w="1465571"/>
                <a:gridCol w="5069270"/>
                <a:gridCol w="281068"/>
                <a:gridCol w="281068"/>
                <a:gridCol w="281068"/>
                <a:gridCol w="210805"/>
              </a:tblGrid>
              <a:tr h="351232">
                <a:tc>
                  <a:txBody>
                    <a:bodyPr/>
                    <a:lstStyle/>
                    <a:p>
                      <a:endParaRPr lang="fr-FR" dirty="0"/>
                    </a:p>
                  </a:txBody>
                  <a:tcPr/>
                </a:tc>
                <a:tc>
                  <a:txBody>
                    <a:bodyPr/>
                    <a:lstStyle/>
                    <a:p>
                      <a:endParaRPr lang="fr-FR" dirty="0"/>
                    </a:p>
                  </a:txBody>
                  <a:tcPr/>
                </a:tc>
                <a:tc>
                  <a:txBody>
                    <a:bodyPr/>
                    <a:lstStyle/>
                    <a:p>
                      <a:endParaRPr lang="fr-FR"/>
                    </a:p>
                  </a:txBody>
                  <a:tcPr/>
                </a:tc>
                <a:tc>
                  <a:txBody>
                    <a:bodyPr/>
                    <a:lstStyle/>
                    <a:p>
                      <a:r>
                        <a:rPr lang="fr-FR" dirty="0" smtClean="0"/>
                        <a:t>1</a:t>
                      </a:r>
                      <a:endParaRPr lang="fr-FR" dirty="0"/>
                    </a:p>
                  </a:txBody>
                  <a:tcPr/>
                </a:tc>
                <a:tc>
                  <a:txBody>
                    <a:bodyPr/>
                    <a:lstStyle/>
                    <a:p>
                      <a:r>
                        <a:rPr lang="fr-FR" dirty="0" smtClean="0"/>
                        <a:t>2</a:t>
                      </a:r>
                      <a:endParaRPr lang="fr-FR" dirty="0"/>
                    </a:p>
                  </a:txBody>
                  <a:tcPr/>
                </a:tc>
                <a:tc>
                  <a:txBody>
                    <a:bodyPr/>
                    <a:lstStyle/>
                    <a:p>
                      <a:r>
                        <a:rPr lang="fr-FR" dirty="0" smtClean="0"/>
                        <a:t>3</a:t>
                      </a:r>
                      <a:endParaRPr lang="fr-FR" dirty="0"/>
                    </a:p>
                  </a:txBody>
                  <a:tcPr/>
                </a:tc>
                <a:tc>
                  <a:txBody>
                    <a:bodyPr/>
                    <a:lstStyle/>
                    <a:p>
                      <a:r>
                        <a:rPr lang="fr-FR" dirty="0" smtClean="0"/>
                        <a:t>4</a:t>
                      </a:r>
                      <a:endParaRPr lang="fr-FR" dirty="0"/>
                    </a:p>
                  </a:txBody>
                  <a:tcPr/>
                </a:tc>
              </a:tr>
              <a:tr h="4829438">
                <a:tc>
                  <a:txBody>
                    <a:bodyPr/>
                    <a:lstStyle/>
                    <a:p>
                      <a:r>
                        <a:rPr kumimoji="0" lang="fr-FR" b="0" i="0" kern="1200" dirty="0" smtClean="0">
                          <a:solidFill>
                            <a:schemeClr val="dk1"/>
                          </a:solidFill>
                          <a:latin typeface="+mn-lt"/>
                          <a:ea typeface="+mn-ea"/>
                          <a:cs typeface="+mn-cs"/>
                        </a:rPr>
                        <a:t>Niveau 1</a:t>
                      </a:r>
                      <a:endParaRPr lang="fr-FR" dirty="0"/>
                    </a:p>
                  </a:txBody>
                  <a:tcPr/>
                </a:tc>
                <a:tc>
                  <a:txBody>
                    <a:bodyPr/>
                    <a:lstStyle/>
                    <a:p>
                      <a:r>
                        <a:rPr kumimoji="0" lang="fr-FR" b="0" i="0" kern="1200" dirty="0" smtClean="0">
                          <a:solidFill>
                            <a:schemeClr val="dk1"/>
                          </a:solidFill>
                          <a:effectLst/>
                          <a:latin typeface="+mn-lt"/>
                          <a:ea typeface="+mn-ea"/>
                          <a:cs typeface="+mn-cs"/>
                        </a:rPr>
                        <a:t>Satisfaction </a:t>
                      </a:r>
                    </a:p>
                    <a:p>
                      <a:r>
                        <a:rPr kumimoji="0" lang="fr-FR" b="0" i="0" kern="1200" dirty="0" smtClean="0">
                          <a:solidFill>
                            <a:schemeClr val="dk1"/>
                          </a:solidFill>
                          <a:effectLst/>
                          <a:latin typeface="+mn-lt"/>
                          <a:ea typeface="+mn-ea"/>
                          <a:cs typeface="+mn-cs"/>
                        </a:rPr>
                        <a:t>par rapport </a:t>
                      </a:r>
                    </a:p>
                    <a:p>
                      <a:r>
                        <a:rPr kumimoji="0" lang="fr-FR" b="0" i="0" kern="1200" dirty="0" smtClean="0">
                          <a:solidFill>
                            <a:schemeClr val="dk1"/>
                          </a:solidFill>
                          <a:effectLst/>
                          <a:latin typeface="+mn-lt"/>
                          <a:ea typeface="+mn-ea"/>
                          <a:cs typeface="+mn-cs"/>
                        </a:rPr>
                        <a:t>au contenu </a:t>
                      </a:r>
                    </a:p>
                    <a:p>
                      <a:r>
                        <a:rPr kumimoji="0" lang="fr-FR" b="0" i="0" kern="1200" dirty="0" smtClean="0">
                          <a:solidFill>
                            <a:schemeClr val="dk1"/>
                          </a:solidFill>
                          <a:effectLst/>
                          <a:latin typeface="+mn-lt"/>
                          <a:ea typeface="+mn-ea"/>
                          <a:cs typeface="+mn-cs"/>
                        </a:rPr>
                        <a:t>de la formation</a:t>
                      </a:r>
                    </a:p>
                    <a:p>
                      <a:endParaRPr kumimoji="0" lang="fr-FR" b="0" i="0" kern="1200" dirty="0" smtClean="0">
                        <a:solidFill>
                          <a:schemeClr val="dk1"/>
                        </a:solidFill>
                        <a:effectLst/>
                        <a:latin typeface="+mn-lt"/>
                        <a:ea typeface="+mn-ea"/>
                        <a:cs typeface="+mn-cs"/>
                      </a:endParaRPr>
                    </a:p>
                    <a:p>
                      <a:endParaRPr kumimoji="0" lang="fr-FR" b="0" i="0" kern="1200" dirty="0" smtClean="0">
                        <a:solidFill>
                          <a:schemeClr val="dk1"/>
                        </a:solidFill>
                        <a:effectLst/>
                        <a:latin typeface="+mn-lt"/>
                        <a:ea typeface="+mn-ea"/>
                        <a:cs typeface="+mn-cs"/>
                      </a:endParaRPr>
                    </a:p>
                    <a:p>
                      <a:endParaRPr kumimoji="0" lang="fr-FR" b="0" i="0" kern="1200" dirty="0" smtClean="0">
                        <a:solidFill>
                          <a:schemeClr val="dk1"/>
                        </a:solidFill>
                        <a:effectLst/>
                        <a:latin typeface="+mn-lt"/>
                        <a:ea typeface="+mn-ea"/>
                        <a:cs typeface="+mn-cs"/>
                      </a:endParaRPr>
                    </a:p>
                    <a:p>
                      <a:endParaRPr kumimoji="0" lang="fr-FR" b="0" i="0" kern="1200" dirty="0" smtClean="0">
                        <a:solidFill>
                          <a:schemeClr val="dk1"/>
                        </a:solidFill>
                        <a:effectLst/>
                        <a:latin typeface="+mn-lt"/>
                        <a:ea typeface="+mn-ea"/>
                        <a:cs typeface="+mn-cs"/>
                      </a:endParaRPr>
                    </a:p>
                    <a:p>
                      <a:endParaRPr kumimoji="0" lang="fr-FR" b="0" i="0" kern="1200" dirty="0" smtClean="0">
                        <a:solidFill>
                          <a:schemeClr val="dk1"/>
                        </a:solidFill>
                        <a:effectLst/>
                        <a:latin typeface="+mn-lt"/>
                        <a:ea typeface="+mn-ea"/>
                        <a:cs typeface="+mn-cs"/>
                      </a:endParaRPr>
                    </a:p>
                    <a:p>
                      <a:endParaRPr kumimoji="0" lang="fr-FR" b="0" i="0" kern="1200" dirty="0" smtClean="0">
                        <a:solidFill>
                          <a:schemeClr val="dk1"/>
                        </a:solidFill>
                        <a:effectLst/>
                        <a:latin typeface="+mn-lt"/>
                        <a:ea typeface="+mn-ea"/>
                        <a:cs typeface="+mn-cs"/>
                      </a:endParaRPr>
                    </a:p>
                    <a:p>
                      <a:r>
                        <a:rPr kumimoji="0" lang="fr-FR" b="0" i="0" kern="1200" dirty="0" smtClean="0">
                          <a:solidFill>
                            <a:schemeClr val="dk1"/>
                          </a:solidFill>
                          <a:effectLst/>
                          <a:latin typeface="+mn-lt"/>
                          <a:ea typeface="+mn-ea"/>
                          <a:cs typeface="+mn-cs"/>
                        </a:rPr>
                        <a:t>Satisfaction </a:t>
                      </a:r>
                    </a:p>
                    <a:p>
                      <a:r>
                        <a:rPr kumimoji="0" lang="fr-FR" b="0" i="0" kern="1200" dirty="0" smtClean="0">
                          <a:solidFill>
                            <a:schemeClr val="dk1"/>
                          </a:solidFill>
                          <a:effectLst/>
                          <a:latin typeface="+mn-lt"/>
                          <a:ea typeface="+mn-ea"/>
                          <a:cs typeface="+mn-cs"/>
                        </a:rPr>
                        <a:t>par rapport </a:t>
                      </a:r>
                    </a:p>
                    <a:p>
                      <a:r>
                        <a:rPr kumimoji="0" lang="fr-FR" b="0" i="0" kern="1200" dirty="0" smtClean="0">
                          <a:solidFill>
                            <a:schemeClr val="dk1"/>
                          </a:solidFill>
                          <a:effectLst/>
                          <a:latin typeface="+mn-lt"/>
                          <a:ea typeface="+mn-ea"/>
                          <a:cs typeface="+mn-cs"/>
                        </a:rPr>
                        <a:t>au formateur</a:t>
                      </a:r>
                    </a:p>
                    <a:p>
                      <a:endParaRPr lang="fr-FR" dirty="0"/>
                    </a:p>
                  </a:txBody>
                  <a:tcPr/>
                </a:tc>
                <a:tc>
                  <a:txBody>
                    <a:bodyPr/>
                    <a:lstStyle/>
                    <a:p>
                      <a:r>
                        <a:rPr kumimoji="0" lang="fr-FR" b="0" i="0" kern="1200" dirty="0" smtClean="0">
                          <a:solidFill>
                            <a:schemeClr val="dk1"/>
                          </a:solidFill>
                          <a:effectLst/>
                          <a:latin typeface="+mn-lt"/>
                          <a:ea typeface="+mn-ea"/>
                          <a:cs typeface="+mn-cs"/>
                        </a:rPr>
                        <a:t>1) Je recommanderai cette formation à une </a:t>
                      </a:r>
                    </a:p>
                    <a:p>
                      <a:r>
                        <a:rPr kumimoji="0" lang="fr-FR" b="0" i="0" kern="1200" dirty="0" smtClean="0">
                          <a:solidFill>
                            <a:schemeClr val="dk1"/>
                          </a:solidFill>
                          <a:effectLst/>
                          <a:latin typeface="+mn-lt"/>
                          <a:ea typeface="+mn-ea"/>
                          <a:cs typeface="+mn-cs"/>
                        </a:rPr>
                        <a:t>personne de mon entourage ayant un profil </a:t>
                      </a:r>
                    </a:p>
                    <a:p>
                      <a:r>
                        <a:rPr kumimoji="0" lang="fr-FR" b="0" i="0" kern="1200" dirty="0" smtClean="0">
                          <a:solidFill>
                            <a:schemeClr val="dk1"/>
                          </a:solidFill>
                          <a:effectLst/>
                          <a:latin typeface="+mn-lt"/>
                          <a:ea typeface="+mn-ea"/>
                          <a:cs typeface="+mn-cs"/>
                        </a:rPr>
                        <a:t>proche du mien</a:t>
                      </a:r>
                    </a:p>
                    <a:p>
                      <a:r>
                        <a:rPr kumimoji="0" lang="fr-FR" b="0" i="0" kern="1200" dirty="0" smtClean="0">
                          <a:solidFill>
                            <a:schemeClr val="dk1"/>
                          </a:solidFill>
                          <a:effectLst/>
                          <a:latin typeface="+mn-lt"/>
                          <a:ea typeface="+mn-ea"/>
                          <a:cs typeface="+mn-cs"/>
                        </a:rPr>
                        <a:t>2) La formation m’a apporté des connaissances intéressantes et concrètes pour mon travail</a:t>
                      </a:r>
                    </a:p>
                    <a:p>
                      <a:r>
                        <a:rPr kumimoji="0" lang="fr-FR" b="0" i="0" kern="1200" dirty="0" smtClean="0">
                          <a:solidFill>
                            <a:schemeClr val="dk1"/>
                          </a:solidFill>
                          <a:effectLst/>
                          <a:latin typeface="+mn-lt"/>
                          <a:ea typeface="+mn-ea"/>
                          <a:cs typeface="+mn-cs"/>
                        </a:rPr>
                        <a:t>3) Le contenu de la formation était suffisant </a:t>
                      </a:r>
                    </a:p>
                    <a:p>
                      <a:r>
                        <a:rPr kumimoji="0" lang="fr-FR" b="0" i="0" kern="1200" dirty="0" smtClean="0">
                          <a:solidFill>
                            <a:schemeClr val="dk1"/>
                          </a:solidFill>
                          <a:effectLst/>
                          <a:latin typeface="+mn-lt"/>
                          <a:ea typeface="+mn-ea"/>
                          <a:cs typeface="+mn-cs"/>
                        </a:rPr>
                        <a:t>pour que je puisse progresser</a:t>
                      </a:r>
                    </a:p>
                    <a:p>
                      <a:r>
                        <a:rPr kumimoji="0" lang="fr-FR" b="0" i="0" kern="1200" dirty="0" smtClean="0">
                          <a:solidFill>
                            <a:schemeClr val="dk1"/>
                          </a:solidFill>
                          <a:effectLst/>
                          <a:latin typeface="+mn-lt"/>
                          <a:ea typeface="+mn-ea"/>
                          <a:cs typeface="+mn-cs"/>
                        </a:rPr>
                        <a:t>4) Les supports pédagogiques remis étaient de</a:t>
                      </a:r>
                      <a:r>
                        <a:rPr kumimoji="0" lang="fr-FR" b="0" i="0" kern="1200" baseline="0" dirty="0" smtClean="0">
                          <a:solidFill>
                            <a:schemeClr val="dk1"/>
                          </a:solidFill>
                          <a:effectLst/>
                          <a:latin typeface="+mn-lt"/>
                          <a:ea typeface="+mn-ea"/>
                          <a:cs typeface="+mn-cs"/>
                        </a:rPr>
                        <a:t> </a:t>
                      </a:r>
                      <a:r>
                        <a:rPr kumimoji="0" lang="fr-FR" b="0" i="0" kern="1200" dirty="0" smtClean="0">
                          <a:solidFill>
                            <a:schemeClr val="dk1"/>
                          </a:solidFill>
                          <a:effectLst/>
                          <a:latin typeface="+mn-lt"/>
                          <a:ea typeface="+mn-ea"/>
                          <a:cs typeface="+mn-cs"/>
                        </a:rPr>
                        <a:t>qualité(présentation,</a:t>
                      </a:r>
                      <a:r>
                        <a:rPr kumimoji="0" lang="fr-FR" b="0" i="0" kern="1200" baseline="0" dirty="0" smtClean="0">
                          <a:solidFill>
                            <a:schemeClr val="dk1"/>
                          </a:solidFill>
                          <a:effectLst/>
                          <a:latin typeface="+mn-lt"/>
                          <a:ea typeface="+mn-ea"/>
                          <a:cs typeface="+mn-cs"/>
                        </a:rPr>
                        <a:t> .</a:t>
                      </a:r>
                      <a:r>
                        <a:rPr kumimoji="0" lang="fr-FR" b="0" i="0" kern="1200" dirty="0" smtClean="0">
                          <a:solidFill>
                            <a:schemeClr val="dk1"/>
                          </a:solidFill>
                          <a:effectLst/>
                          <a:latin typeface="+mn-lt"/>
                          <a:ea typeface="+mn-ea"/>
                          <a:cs typeface="+mn-cs"/>
                        </a:rPr>
                        <a:t>contenu, exploitabilité…)</a:t>
                      </a:r>
                    </a:p>
                    <a:p>
                      <a:r>
                        <a:rPr kumimoji="0" lang="fr-FR" b="0" i="0" kern="1200" dirty="0" smtClean="0">
                          <a:solidFill>
                            <a:schemeClr val="dk1"/>
                          </a:solidFill>
                          <a:effectLst/>
                          <a:latin typeface="+mn-lt"/>
                          <a:ea typeface="+mn-ea"/>
                          <a:cs typeface="+mn-cs"/>
                        </a:rPr>
                        <a:t>5) Le formateur/la formatrice maîtrisait son </a:t>
                      </a:r>
                    </a:p>
                    <a:p>
                      <a:r>
                        <a:rPr kumimoji="0" lang="fr-FR" b="0" i="0" kern="1200" dirty="0" smtClean="0">
                          <a:solidFill>
                            <a:schemeClr val="dk1"/>
                          </a:solidFill>
                          <a:effectLst/>
                          <a:latin typeface="+mn-lt"/>
                          <a:ea typeface="+mn-ea"/>
                          <a:cs typeface="+mn-cs"/>
                        </a:rPr>
                        <a:t>sujet (connaissances, exemples pratiques…)</a:t>
                      </a:r>
                    </a:p>
                    <a:p>
                      <a:r>
                        <a:rPr kumimoji="0" lang="fr-FR" b="0" i="0" kern="1200" dirty="0" smtClean="0">
                          <a:solidFill>
                            <a:schemeClr val="dk1"/>
                          </a:solidFill>
                          <a:effectLst/>
                          <a:latin typeface="+mn-lt"/>
                          <a:ea typeface="+mn-ea"/>
                          <a:cs typeface="+mn-cs"/>
                        </a:rPr>
                        <a:t>6) Le formateur/la formatrice a su montrer de </a:t>
                      </a:r>
                    </a:p>
                    <a:p>
                      <a:r>
                        <a:rPr kumimoji="0" lang="fr-FR" b="0" i="0" kern="1200" dirty="0" smtClean="0">
                          <a:solidFill>
                            <a:schemeClr val="dk1"/>
                          </a:solidFill>
                          <a:effectLst/>
                          <a:latin typeface="+mn-lt"/>
                          <a:ea typeface="+mn-ea"/>
                          <a:cs typeface="+mn-cs"/>
                        </a:rPr>
                        <a:t>réelles qualités pédagogiques (disponibilité, </a:t>
                      </a:r>
                    </a:p>
                    <a:p>
                      <a:r>
                        <a:rPr kumimoji="0" lang="fr-FR" b="0" i="0" kern="1200" dirty="0" smtClean="0">
                          <a:solidFill>
                            <a:schemeClr val="dk1"/>
                          </a:solidFill>
                          <a:effectLst/>
                          <a:latin typeface="+mn-lt"/>
                          <a:ea typeface="+mn-ea"/>
                          <a:cs typeface="+mn-cs"/>
                        </a:rPr>
                        <a:t>écoute, adaptation, qualité des échanges…)</a:t>
                      </a:r>
                    </a:p>
                    <a:p>
                      <a:endParaRPr lang="fr-FR" dirty="0"/>
                    </a:p>
                  </a:txBody>
                  <a:tcPr/>
                </a:tc>
                <a:tc>
                  <a:txBody>
                    <a:bodyPr/>
                    <a:lstStyle/>
                    <a:p>
                      <a:endParaRPr lang="fr-FR"/>
                    </a:p>
                  </a:txBody>
                  <a:tcPr/>
                </a:tc>
                <a:tc>
                  <a:txBody>
                    <a:bodyPr/>
                    <a:lstStyle/>
                    <a:p>
                      <a:endParaRPr lang="fr-FR" dirty="0"/>
                    </a:p>
                  </a:txBody>
                  <a:tcPr/>
                </a:tc>
                <a:tc>
                  <a:txBody>
                    <a:bodyPr/>
                    <a:lstStyle/>
                    <a:p>
                      <a:endParaRPr lang="fr-FR"/>
                    </a:p>
                  </a:txBody>
                  <a:tcPr/>
                </a:tc>
                <a:tc>
                  <a:txBody>
                    <a:bodyPr/>
                    <a:lstStyle/>
                    <a:p>
                      <a:endParaRPr lang="fr-FR" dirty="0"/>
                    </a:p>
                  </a:txBody>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sz="quarter" idx="1"/>
          </p:nvPr>
        </p:nvGraphicFramePr>
        <p:xfrm>
          <a:off x="0" y="285728"/>
          <a:ext cx="9144000" cy="4997774"/>
        </p:xfrm>
        <a:graphic>
          <a:graphicData uri="http://schemas.openxmlformats.org/drawingml/2006/table">
            <a:tbl>
              <a:tblPr firstRow="1" bandRow="1">
                <a:tableStyleId>{5C22544A-7EE6-4342-B048-85BDC9FD1C3A}</a:tableStyleId>
              </a:tblPr>
              <a:tblGrid>
                <a:gridCol w="1049312"/>
                <a:gridCol w="1808176"/>
                <a:gridCol w="5162247"/>
                <a:gridCol w="299803"/>
                <a:gridCol w="299803"/>
                <a:gridCol w="299803"/>
                <a:gridCol w="224856"/>
              </a:tblGrid>
              <a:tr h="343914">
                <a:tc>
                  <a:txBody>
                    <a:bodyPr/>
                    <a:lstStyle/>
                    <a:p>
                      <a:endParaRPr lang="fr-FR" dirty="0"/>
                    </a:p>
                  </a:txBody>
                  <a:tcPr/>
                </a:tc>
                <a:tc>
                  <a:txBody>
                    <a:bodyPr/>
                    <a:lstStyle/>
                    <a:p>
                      <a:endParaRPr lang="fr-FR" dirty="0"/>
                    </a:p>
                  </a:txBody>
                  <a:tcPr/>
                </a:tc>
                <a:tc>
                  <a:txBody>
                    <a:bodyPr/>
                    <a:lstStyle/>
                    <a:p>
                      <a:endParaRPr lang="fr-FR"/>
                    </a:p>
                  </a:txBody>
                  <a:tcPr/>
                </a:tc>
                <a:tc>
                  <a:txBody>
                    <a:bodyPr/>
                    <a:lstStyle/>
                    <a:p>
                      <a:r>
                        <a:rPr lang="fr-FR" dirty="0" smtClean="0"/>
                        <a:t>1</a:t>
                      </a:r>
                      <a:endParaRPr lang="fr-FR" dirty="0"/>
                    </a:p>
                  </a:txBody>
                  <a:tcPr/>
                </a:tc>
                <a:tc>
                  <a:txBody>
                    <a:bodyPr/>
                    <a:lstStyle/>
                    <a:p>
                      <a:r>
                        <a:rPr lang="fr-FR" dirty="0" smtClean="0"/>
                        <a:t>2</a:t>
                      </a:r>
                      <a:endParaRPr lang="fr-FR" dirty="0"/>
                    </a:p>
                  </a:txBody>
                  <a:tcPr/>
                </a:tc>
                <a:tc>
                  <a:txBody>
                    <a:bodyPr/>
                    <a:lstStyle/>
                    <a:p>
                      <a:r>
                        <a:rPr lang="fr-FR" dirty="0" smtClean="0"/>
                        <a:t>3</a:t>
                      </a:r>
                      <a:endParaRPr lang="fr-FR" dirty="0"/>
                    </a:p>
                  </a:txBody>
                  <a:tcPr/>
                </a:tc>
                <a:tc>
                  <a:txBody>
                    <a:bodyPr/>
                    <a:lstStyle/>
                    <a:p>
                      <a:r>
                        <a:rPr lang="fr-FR" dirty="0" smtClean="0"/>
                        <a:t>4</a:t>
                      </a:r>
                      <a:endParaRPr lang="fr-FR" dirty="0"/>
                    </a:p>
                  </a:txBody>
                  <a:tcPr/>
                </a:tc>
              </a:tr>
              <a:tr h="3991934">
                <a:tc>
                  <a:txBody>
                    <a:bodyPr/>
                    <a:lstStyle/>
                    <a:p>
                      <a:r>
                        <a:rPr kumimoji="0" lang="fr-FR" b="0" i="0" kern="1200" dirty="0" smtClean="0">
                          <a:solidFill>
                            <a:schemeClr val="dk1"/>
                          </a:solidFill>
                          <a:latin typeface="+mn-lt"/>
                          <a:ea typeface="+mn-ea"/>
                          <a:cs typeface="+mn-cs"/>
                        </a:rPr>
                        <a:t>Niveau 1</a:t>
                      </a:r>
                    </a:p>
                    <a:p>
                      <a:endParaRPr kumimoji="0" lang="fr-FR" b="0" i="0" kern="1200" dirty="0" smtClean="0">
                        <a:solidFill>
                          <a:schemeClr val="dk1"/>
                        </a:solidFill>
                        <a:latin typeface="+mn-lt"/>
                        <a:ea typeface="+mn-ea"/>
                        <a:cs typeface="+mn-cs"/>
                      </a:endParaRPr>
                    </a:p>
                    <a:p>
                      <a:endParaRPr kumimoji="0" lang="fr-FR" b="0" i="0" kern="1200" dirty="0" smtClean="0">
                        <a:solidFill>
                          <a:schemeClr val="dk1"/>
                        </a:solidFill>
                        <a:latin typeface="+mn-lt"/>
                        <a:ea typeface="+mn-ea"/>
                        <a:cs typeface="+mn-cs"/>
                      </a:endParaRPr>
                    </a:p>
                    <a:p>
                      <a:endParaRPr kumimoji="0" lang="fr-FR" b="0" i="0" kern="1200" dirty="0" smtClean="0">
                        <a:solidFill>
                          <a:schemeClr val="dk1"/>
                        </a:solidFill>
                        <a:latin typeface="+mn-lt"/>
                        <a:ea typeface="+mn-ea"/>
                        <a:cs typeface="+mn-cs"/>
                      </a:endParaRPr>
                    </a:p>
                    <a:p>
                      <a:endParaRPr kumimoji="0" lang="fr-FR" b="0" i="0" kern="1200" dirty="0" smtClean="0">
                        <a:solidFill>
                          <a:schemeClr val="dk1"/>
                        </a:solidFill>
                        <a:latin typeface="+mn-lt"/>
                        <a:ea typeface="+mn-ea"/>
                        <a:cs typeface="+mn-cs"/>
                      </a:endParaRPr>
                    </a:p>
                    <a:p>
                      <a:endParaRPr kumimoji="0" lang="fr-FR" b="0" i="0" kern="1200" dirty="0" smtClean="0">
                        <a:solidFill>
                          <a:schemeClr val="dk1"/>
                        </a:solidFill>
                        <a:latin typeface="+mn-lt"/>
                        <a:ea typeface="+mn-ea"/>
                        <a:cs typeface="+mn-cs"/>
                      </a:endParaRPr>
                    </a:p>
                    <a:p>
                      <a:endParaRPr kumimoji="0" lang="fr-FR" b="0" i="0" kern="1200" dirty="0" smtClean="0">
                        <a:solidFill>
                          <a:schemeClr val="dk1"/>
                        </a:solidFill>
                        <a:latin typeface="+mn-lt"/>
                        <a:ea typeface="+mn-ea"/>
                        <a:cs typeface="+mn-cs"/>
                      </a:endParaRPr>
                    </a:p>
                    <a:p>
                      <a:endParaRPr kumimoji="0" lang="fr-FR" b="0" i="0" kern="1200" dirty="0" smtClean="0">
                        <a:solidFill>
                          <a:schemeClr val="dk1"/>
                        </a:solidFill>
                        <a:latin typeface="+mn-lt"/>
                        <a:ea typeface="+mn-ea"/>
                        <a:cs typeface="+mn-cs"/>
                      </a:endParaRPr>
                    </a:p>
                    <a:p>
                      <a:endParaRPr kumimoji="0" lang="fr-FR" b="0" i="0" kern="1200" dirty="0" smtClean="0">
                        <a:solidFill>
                          <a:schemeClr val="dk1"/>
                        </a:solidFill>
                        <a:latin typeface="+mn-lt"/>
                        <a:ea typeface="+mn-ea"/>
                        <a:cs typeface="+mn-cs"/>
                      </a:endParaRPr>
                    </a:p>
                    <a:p>
                      <a:r>
                        <a:rPr kumimoji="0" lang="fr-FR" b="0" i="0" kern="1200" dirty="0" smtClean="0">
                          <a:solidFill>
                            <a:schemeClr val="dk1"/>
                          </a:solidFill>
                          <a:latin typeface="+mn-lt"/>
                          <a:ea typeface="+mn-ea"/>
                          <a:cs typeface="+mn-cs"/>
                        </a:rPr>
                        <a:t>Niveau 2</a:t>
                      </a:r>
                    </a:p>
                  </a:txBody>
                  <a:tcPr/>
                </a:tc>
                <a:tc>
                  <a:txBody>
                    <a:bodyPr/>
                    <a:lstStyle/>
                    <a:p>
                      <a:r>
                        <a:rPr kumimoji="0" lang="fr-FR" b="0" i="0" kern="1200" dirty="0" smtClean="0">
                          <a:solidFill>
                            <a:schemeClr val="dk1"/>
                          </a:solidFill>
                          <a:effectLst/>
                          <a:latin typeface="+mn-lt"/>
                          <a:ea typeface="+mn-ea"/>
                          <a:cs typeface="+mn-cs"/>
                        </a:rPr>
                        <a:t>Satisfaction </a:t>
                      </a:r>
                    </a:p>
                    <a:p>
                      <a:r>
                        <a:rPr kumimoji="0" lang="fr-FR" b="0" i="0" kern="1200" dirty="0" smtClean="0">
                          <a:solidFill>
                            <a:schemeClr val="dk1"/>
                          </a:solidFill>
                          <a:effectLst/>
                          <a:latin typeface="+mn-lt"/>
                          <a:ea typeface="+mn-ea"/>
                          <a:cs typeface="+mn-cs"/>
                        </a:rPr>
                        <a:t>par rapport </a:t>
                      </a:r>
                    </a:p>
                    <a:p>
                      <a:r>
                        <a:rPr kumimoji="0" lang="fr-FR" b="0" i="0" kern="1200" dirty="0" smtClean="0">
                          <a:solidFill>
                            <a:schemeClr val="dk1"/>
                          </a:solidFill>
                          <a:effectLst/>
                          <a:latin typeface="+mn-lt"/>
                          <a:ea typeface="+mn-ea"/>
                          <a:cs typeface="+mn-cs"/>
                        </a:rPr>
                        <a:t>aux conditions </a:t>
                      </a:r>
                    </a:p>
                    <a:p>
                      <a:r>
                        <a:rPr kumimoji="0" lang="fr-FR" b="0" i="0" kern="1200" dirty="0" smtClean="0">
                          <a:solidFill>
                            <a:schemeClr val="dk1"/>
                          </a:solidFill>
                          <a:effectLst/>
                          <a:latin typeface="+mn-lt"/>
                          <a:ea typeface="+mn-ea"/>
                          <a:cs typeface="+mn-cs"/>
                        </a:rPr>
                        <a:t>de formation</a:t>
                      </a:r>
                    </a:p>
                    <a:p>
                      <a:endParaRPr kumimoji="0" lang="fr-FR" b="0" i="0" kern="1200" dirty="0" smtClean="0">
                        <a:solidFill>
                          <a:schemeClr val="dk1"/>
                        </a:solidFill>
                        <a:effectLst/>
                        <a:latin typeface="+mn-lt"/>
                        <a:ea typeface="+mn-ea"/>
                        <a:cs typeface="+mn-cs"/>
                      </a:endParaRPr>
                    </a:p>
                    <a:p>
                      <a:endParaRPr kumimoji="0" lang="fr-FR" b="0" i="0" kern="1200" dirty="0" smtClean="0">
                        <a:solidFill>
                          <a:schemeClr val="dk1"/>
                        </a:solidFill>
                        <a:effectLst/>
                        <a:latin typeface="+mn-lt"/>
                        <a:ea typeface="+mn-ea"/>
                        <a:cs typeface="+mn-cs"/>
                      </a:endParaRPr>
                    </a:p>
                    <a:p>
                      <a:endParaRPr kumimoji="0" lang="fr-FR" b="0" i="0" kern="1200" dirty="0" smtClean="0">
                        <a:solidFill>
                          <a:schemeClr val="dk1"/>
                        </a:solidFill>
                        <a:effectLst/>
                        <a:latin typeface="+mn-lt"/>
                        <a:ea typeface="+mn-ea"/>
                        <a:cs typeface="+mn-cs"/>
                      </a:endParaRPr>
                    </a:p>
                    <a:p>
                      <a:r>
                        <a:rPr kumimoji="0" lang="fr-FR" b="0" i="0" kern="1200" dirty="0" smtClean="0">
                          <a:solidFill>
                            <a:schemeClr val="dk1"/>
                          </a:solidFill>
                          <a:effectLst/>
                          <a:latin typeface="+mn-lt"/>
                          <a:ea typeface="+mn-ea"/>
                          <a:cs typeface="+mn-cs"/>
                        </a:rPr>
                        <a:t>Satisfaction </a:t>
                      </a:r>
                    </a:p>
                    <a:p>
                      <a:r>
                        <a:rPr kumimoji="0" lang="fr-FR" b="0" i="0" kern="1200" dirty="0" smtClean="0">
                          <a:solidFill>
                            <a:schemeClr val="dk1"/>
                          </a:solidFill>
                          <a:effectLst/>
                          <a:latin typeface="+mn-lt"/>
                          <a:ea typeface="+mn-ea"/>
                          <a:cs typeface="+mn-cs"/>
                        </a:rPr>
                        <a:t>globale</a:t>
                      </a:r>
                    </a:p>
                    <a:p>
                      <a:endParaRPr lang="fr-FR" dirty="0" smtClean="0"/>
                    </a:p>
                    <a:p>
                      <a:r>
                        <a:rPr kumimoji="0" lang="fr-FR" b="0" i="0" kern="1200" dirty="0" smtClean="0">
                          <a:solidFill>
                            <a:schemeClr val="dk1"/>
                          </a:solidFill>
                          <a:latin typeface="+mn-lt"/>
                          <a:ea typeface="+mn-ea"/>
                          <a:cs typeface="+mn-cs"/>
                        </a:rPr>
                        <a:t>Apprentissage</a:t>
                      </a:r>
                      <a:endParaRPr lang="fr-FR" dirty="0"/>
                    </a:p>
                  </a:txBody>
                  <a:tcPr/>
                </a:tc>
                <a:tc>
                  <a:txBody>
                    <a:bodyPr/>
                    <a:lstStyle/>
                    <a:p>
                      <a:r>
                        <a:rPr kumimoji="0" lang="fr-FR" b="0" i="0" kern="1200" dirty="0" smtClean="0">
                          <a:solidFill>
                            <a:schemeClr val="dk1"/>
                          </a:solidFill>
                          <a:effectLst/>
                          <a:latin typeface="+mn-lt"/>
                          <a:ea typeface="+mn-ea"/>
                          <a:cs typeface="+mn-cs"/>
                        </a:rPr>
                        <a:t>7) La durée de la formation était adaptée (si </a:t>
                      </a:r>
                    </a:p>
                    <a:p>
                      <a:r>
                        <a:rPr kumimoji="0" lang="fr-FR" b="0" i="0" kern="1200" dirty="0" smtClean="0">
                          <a:solidFill>
                            <a:schemeClr val="dk1"/>
                          </a:solidFill>
                          <a:effectLst/>
                          <a:latin typeface="+mn-lt"/>
                          <a:ea typeface="+mn-ea"/>
                          <a:cs typeface="+mn-cs"/>
                        </a:rPr>
                        <a:t>non, merci de préciser en quoi elle ne l’était pas en commentaire)</a:t>
                      </a:r>
                    </a:p>
                    <a:p>
                      <a:r>
                        <a:rPr kumimoji="0" lang="fr-FR" b="0" i="0" kern="1200" dirty="0" smtClean="0">
                          <a:solidFill>
                            <a:schemeClr val="dk1"/>
                          </a:solidFill>
                          <a:effectLst/>
                          <a:latin typeface="+mn-lt"/>
                          <a:ea typeface="+mn-ea"/>
                          <a:cs typeface="+mn-cs"/>
                        </a:rPr>
                        <a:t>8) La progression pédagogique était adaptée </a:t>
                      </a:r>
                    </a:p>
                    <a:p>
                      <a:r>
                        <a:rPr kumimoji="0" lang="fr-FR" b="0" i="0" kern="1200" dirty="0" smtClean="0">
                          <a:solidFill>
                            <a:schemeClr val="dk1"/>
                          </a:solidFill>
                          <a:effectLst/>
                          <a:latin typeface="+mn-lt"/>
                          <a:ea typeface="+mn-ea"/>
                          <a:cs typeface="+mn-cs"/>
                        </a:rPr>
                        <a:t>(rythme, difficulté progressive, équilibre théorie/pratique…)</a:t>
                      </a:r>
                    </a:p>
                    <a:p>
                      <a:endParaRPr kumimoji="0" lang="fr-FR" b="0" i="0" kern="1200" dirty="0" smtClean="0">
                        <a:solidFill>
                          <a:schemeClr val="dk1"/>
                        </a:solidFill>
                        <a:effectLst/>
                        <a:latin typeface="+mn-lt"/>
                        <a:ea typeface="+mn-ea"/>
                        <a:cs typeface="+mn-cs"/>
                      </a:endParaRPr>
                    </a:p>
                    <a:p>
                      <a:r>
                        <a:rPr kumimoji="0" lang="fr-FR" b="0" i="0" kern="1200" dirty="0" smtClean="0">
                          <a:solidFill>
                            <a:schemeClr val="dk1"/>
                          </a:solidFill>
                          <a:effectLst/>
                          <a:latin typeface="+mn-lt"/>
                          <a:ea typeface="+mn-ea"/>
                          <a:cs typeface="+mn-cs"/>
                        </a:rPr>
                        <a:t>9) Globalement, j’ai été satisfait(e) de cette formation</a:t>
                      </a:r>
                    </a:p>
                    <a:p>
                      <a:endParaRPr kumimoji="0" lang="fr-FR" b="0" i="0" kern="1200" dirty="0" smtClean="0">
                        <a:solidFill>
                          <a:schemeClr val="dk1"/>
                        </a:solidFill>
                        <a:effectLst/>
                        <a:latin typeface="+mn-lt"/>
                        <a:ea typeface="+mn-ea"/>
                        <a:cs typeface="+mn-cs"/>
                      </a:endParaRPr>
                    </a:p>
                    <a:p>
                      <a:r>
                        <a:rPr kumimoji="0" lang="fr-FR" b="0" i="0" kern="1200" dirty="0" smtClean="0">
                          <a:solidFill>
                            <a:schemeClr val="dk1"/>
                          </a:solidFill>
                          <a:effectLst/>
                          <a:latin typeface="+mn-lt"/>
                          <a:ea typeface="+mn-ea"/>
                          <a:cs typeface="+mn-cs"/>
                        </a:rPr>
                        <a:t>10) Cette formation m’a permis de développer </a:t>
                      </a:r>
                    </a:p>
                    <a:p>
                      <a:r>
                        <a:rPr kumimoji="0" lang="fr-FR" b="0" i="0" kern="1200" dirty="0" smtClean="0">
                          <a:solidFill>
                            <a:schemeClr val="dk1"/>
                          </a:solidFill>
                          <a:effectLst/>
                          <a:latin typeface="+mn-lt"/>
                          <a:ea typeface="+mn-ea"/>
                          <a:cs typeface="+mn-cs"/>
                        </a:rPr>
                        <a:t>un savoir-faire concret</a:t>
                      </a:r>
                    </a:p>
                    <a:p>
                      <a:r>
                        <a:rPr kumimoji="0" lang="fr-FR" b="0" i="0" kern="1200" dirty="0" smtClean="0">
                          <a:solidFill>
                            <a:schemeClr val="dk1"/>
                          </a:solidFill>
                          <a:latin typeface="+mn-lt"/>
                          <a:ea typeface="+mn-ea"/>
                          <a:cs typeface="+mn-cs"/>
                        </a:rPr>
                        <a:t>11) Je me sens mieux formé(e) sur ce thème</a:t>
                      </a:r>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endParaRPr lang="fr-FR" dirty="0"/>
                    </a:p>
                  </a:txBody>
                  <a:tcPr/>
                </a:tc>
              </a:tr>
              <a:tr h="343914">
                <a:tc gridSpan="7">
                  <a:txBody>
                    <a:bodyPr/>
                    <a:lstStyle/>
                    <a:p>
                      <a:r>
                        <a:rPr kumimoji="0" lang="fr-FR" b="0" i="0" kern="1200" dirty="0" smtClean="0">
                          <a:solidFill>
                            <a:schemeClr val="dk1"/>
                          </a:solidFill>
                          <a:latin typeface="+mn-lt"/>
                          <a:ea typeface="+mn-ea"/>
                          <a:cs typeface="+mn-cs"/>
                        </a:rPr>
                        <a:t>1: totalement en désaccord ; 2 : plutôt en désaccord ; 3 : plutôt en accord ; 4 : totalement en accord</a:t>
                      </a:r>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tr>
            </a:tbl>
          </a:graphicData>
        </a:graphic>
      </p:graphicFrame>
      <p:sp>
        <p:nvSpPr>
          <p:cNvPr id="6" name="ZoneTexte 5"/>
          <p:cNvSpPr txBox="1"/>
          <p:nvPr/>
        </p:nvSpPr>
        <p:spPr>
          <a:xfrm>
            <a:off x="500034" y="5857892"/>
            <a:ext cx="7929618" cy="923330"/>
          </a:xfrm>
          <a:prstGeom prst="rect">
            <a:avLst/>
          </a:prstGeom>
          <a:noFill/>
        </p:spPr>
        <p:txBody>
          <a:bodyPr wrap="square" rtlCol="0">
            <a:spAutoFit/>
          </a:bodyPr>
          <a:lstStyle/>
          <a:p>
            <a:r>
              <a:rPr lang="fr-FR" dirty="0" smtClean="0"/>
              <a:t>Source : Le </a:t>
            </a:r>
            <a:r>
              <a:rPr lang="fr-FR" dirty="0" err="1" smtClean="0"/>
              <a:t>Louarn</a:t>
            </a:r>
            <a:r>
              <a:rPr lang="fr-FR" dirty="0" smtClean="0"/>
              <a:t> J.-Y. et </a:t>
            </a:r>
            <a:r>
              <a:rPr lang="fr-FR" dirty="0" err="1" smtClean="0"/>
              <a:t>Pottiez</a:t>
            </a:r>
            <a:r>
              <a:rPr lang="fr-FR" dirty="0" smtClean="0"/>
              <a:t> J. (2010), « Validation partielle du modèle d’évaluation des formations de </a:t>
            </a:r>
            <a:r>
              <a:rPr lang="fr-FR" dirty="0" err="1" smtClean="0"/>
              <a:t>Kirkpatrick</a:t>
            </a:r>
            <a:r>
              <a:rPr lang="fr-FR" dirty="0" smtClean="0"/>
              <a:t> », Colloque de l’AGRH</a:t>
            </a:r>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a:gradFill flip="none" rotWithShape="1">
            <a:gsLst>
              <a:gs pos="0">
                <a:schemeClr val="accent2">
                  <a:tint val="66000"/>
                  <a:satMod val="160000"/>
                </a:schemeClr>
              </a:gs>
              <a:gs pos="50000">
                <a:schemeClr val="accent2">
                  <a:tint val="44500"/>
                  <a:satMod val="160000"/>
                </a:schemeClr>
              </a:gs>
              <a:gs pos="100000">
                <a:schemeClr val="accent2">
                  <a:tint val="23500"/>
                  <a:satMod val="160000"/>
                </a:schemeClr>
              </a:gs>
            </a:gsLst>
            <a:path path="circle">
              <a:fillToRect l="50000" t="50000" r="50000" b="50000"/>
            </a:path>
            <a:tileRect/>
          </a:gradFill>
        </p:spPr>
        <p:txBody>
          <a:bodyPr/>
          <a:lstStyle/>
          <a:p>
            <a:pPr algn="ctr"/>
            <a:r>
              <a:rPr lang="fr-FR" b="1" dirty="0" smtClean="0">
                <a:solidFill>
                  <a:schemeClr val="tx1"/>
                </a:solidFill>
              </a:rPr>
              <a:t>Exemple de questionnaire de satisfaction</a:t>
            </a:r>
            <a:endParaRPr lang="fr-FR" b="1" dirty="0">
              <a:solidFill>
                <a:schemeClr val="tx1"/>
              </a:solidFill>
            </a:endParaRPr>
          </a:p>
        </p:txBody>
      </p:sp>
      <p:sp>
        <p:nvSpPr>
          <p:cNvPr id="3" name="Espace réservé du contenu 2"/>
          <p:cNvSpPr>
            <a:spLocks noGrp="1"/>
          </p:cNvSpPr>
          <p:nvPr>
            <p:ph sz="quarter" idx="1"/>
          </p:nvPr>
        </p:nvSpPr>
        <p:spPr>
          <a:xfrm>
            <a:off x="0" y="1142984"/>
            <a:ext cx="9144000" cy="5715016"/>
          </a:xfrm>
        </p:spPr>
        <p:txBody>
          <a:bodyPr>
            <a:normAutofit fontScale="92500" lnSpcReduction="20000"/>
          </a:bodyPr>
          <a:lstStyle/>
          <a:p>
            <a:r>
              <a:rPr lang="fr-FR" b="1" dirty="0" smtClean="0"/>
              <a:t>NOM et Prénom : ………………………………..</a:t>
            </a:r>
          </a:p>
          <a:p>
            <a:r>
              <a:rPr lang="fr-FR" b="1" dirty="0" smtClean="0"/>
              <a:t>Formation suivie : ……………………………….</a:t>
            </a:r>
          </a:p>
          <a:p>
            <a:r>
              <a:rPr lang="fr-FR" b="1" dirty="0" smtClean="0"/>
              <a:t>Organisme de formation :  ……………………..</a:t>
            </a:r>
          </a:p>
          <a:p>
            <a:r>
              <a:rPr lang="fr-FR" b="1" dirty="0" smtClean="0"/>
              <a:t>La formation correspondait-elle bien à l’intitulé et à la description « catalogue » ? </a:t>
            </a:r>
          </a:p>
          <a:p>
            <a:pPr>
              <a:buNone/>
            </a:pPr>
            <a:r>
              <a:rPr lang="fr-FR" dirty="0" smtClean="0"/>
              <a:t>      Tout à fait  Plutôt oui  Plutôt non  Pas du tout</a:t>
            </a:r>
          </a:p>
          <a:p>
            <a:r>
              <a:rPr lang="fr-FR" b="1" dirty="0" smtClean="0"/>
              <a:t>Le contenu de la formation était-il d’un niveau correspondant à vos attentes ? </a:t>
            </a:r>
          </a:p>
          <a:p>
            <a:pPr>
              <a:buNone/>
            </a:pPr>
            <a:r>
              <a:rPr lang="fr-FR" dirty="0" smtClean="0"/>
              <a:t>     Tout à fait  Plutôt oui  Plutôt non  Pas du tout</a:t>
            </a:r>
          </a:p>
          <a:p>
            <a:r>
              <a:rPr lang="fr-FR" b="1" dirty="0" smtClean="0"/>
              <a:t>Êtes-vous satisfait de l’accompagnement pédagogique par le formateur ? </a:t>
            </a:r>
          </a:p>
          <a:p>
            <a:pPr>
              <a:buNone/>
            </a:pPr>
            <a:r>
              <a:rPr lang="fr-FR" dirty="0" smtClean="0"/>
              <a:t>      Tout à fait  Plutôt oui  Plutôt non  Pas du tout</a:t>
            </a:r>
          </a:p>
          <a:p>
            <a:r>
              <a:rPr lang="fr-FR" b="1" dirty="0" smtClean="0"/>
              <a:t>Le matériel était-il conforme aux besoins de la formation ? </a:t>
            </a:r>
          </a:p>
          <a:p>
            <a:pPr>
              <a:buNone/>
            </a:pPr>
            <a:r>
              <a:rPr lang="fr-FR" dirty="0" smtClean="0"/>
              <a:t>      Tout à fait  Plutôt oui  Plutôt non  Pas du tout</a:t>
            </a:r>
          </a:p>
          <a:p>
            <a:r>
              <a:rPr lang="fr-FR" b="1" dirty="0" smtClean="0"/>
              <a:t>Le support de formation était-il de qualité et utile ? </a:t>
            </a:r>
          </a:p>
          <a:p>
            <a:pPr>
              <a:buNone/>
            </a:pPr>
            <a:r>
              <a:rPr lang="fr-FR" dirty="0" smtClean="0"/>
              <a:t>      Tout à fait  Plutôt oui  Plutôt non  Pas du tout</a:t>
            </a:r>
          </a:p>
          <a:p>
            <a:r>
              <a:rPr lang="fr-FR" b="1" dirty="0" smtClean="0"/>
              <a:t>Observations diverses : </a:t>
            </a:r>
          </a:p>
          <a:p>
            <a:pPr>
              <a:buNone/>
            </a:pPr>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1643050"/>
            <a:ext cx="8501122" cy="4830902"/>
          </a:xfrm>
        </p:spPr>
        <p:txBody>
          <a:bodyPr>
            <a:normAutofit fontScale="92500" lnSpcReduction="20000"/>
          </a:bodyPr>
          <a:lstStyle/>
          <a:p>
            <a:pPr>
              <a:buNone/>
            </a:pPr>
            <a:r>
              <a:rPr lang="fr-FR" dirty="0" smtClean="0"/>
              <a:t>L’évaluation de la formation se limite bien souvent à une estimation du niveau de satisfaction des stagiaires et, éventuellement, à un examen de validation des connaissances acquises. Néanmoins, l’importance accrue de la formation conduit les entreprises à développer des outils de suivi de la formation sous forme de tableaux de bord ou de progiciels. Les données recueillies sont essentiellement quantitatives:</a:t>
            </a:r>
          </a:p>
          <a:p>
            <a:pPr>
              <a:buNone/>
            </a:pPr>
            <a:r>
              <a:rPr lang="fr-FR" dirty="0" smtClean="0"/>
              <a:t>– dépenses de formation (souvent exprimées en pourcentage de la masse salariale) ;</a:t>
            </a:r>
          </a:p>
          <a:p>
            <a:pPr>
              <a:buNone/>
            </a:pPr>
            <a:r>
              <a:rPr lang="fr-FR" dirty="0" smtClean="0"/>
              <a:t>– frais engagés pour les différentes actions de formation ;</a:t>
            </a:r>
          </a:p>
          <a:p>
            <a:pPr>
              <a:buNone/>
            </a:pPr>
            <a:r>
              <a:rPr lang="fr-FR" dirty="0" smtClean="0"/>
              <a:t>– nombre de stagiaires en formation, répartition des stagiaires par catégories de personnel ;</a:t>
            </a:r>
          </a:p>
          <a:p>
            <a:pPr>
              <a:buNone/>
            </a:pPr>
            <a:r>
              <a:rPr lang="fr-FR" dirty="0" smtClean="0"/>
              <a:t>– nombre d’heures de formation, répartition des heures par nature et types d’actions ;</a:t>
            </a:r>
          </a:p>
          <a:p>
            <a:pPr>
              <a:buNone/>
            </a:pPr>
            <a:r>
              <a:rPr lang="fr-FR" dirty="0" smtClean="0"/>
              <a:t>– coût moyen de l’heure stagiaire...</a:t>
            </a:r>
          </a:p>
          <a:p>
            <a:pPr>
              <a:buNone/>
            </a:pPr>
            <a:endParaRPr lang="fr-FR" dirty="0" smtClean="0"/>
          </a:p>
          <a:p>
            <a:endParaRPr lang="fr-FR" dirty="0"/>
          </a:p>
        </p:txBody>
      </p:sp>
      <p:sp>
        <p:nvSpPr>
          <p:cNvPr id="4" name="Titre 1"/>
          <p:cNvSpPr txBox="1">
            <a:spLocks noGrp="1"/>
          </p:cNvSpPr>
          <p:nvPr>
            <p:ph type="title"/>
          </p:nvPr>
        </p:nvSpPr>
        <p:spPr>
          <a:xfrm>
            <a:off x="642910" y="285728"/>
            <a:ext cx="7467600" cy="79690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txBody>
          <a:bodyPr vert="horz" anchor="b">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000" b="1" i="0" u="none" strike="noStrike" kern="1200" cap="small" spc="0" normalizeH="0" baseline="0" noProof="0" dirty="0" smtClean="0">
                <a:ln>
                  <a:noFill/>
                </a:ln>
                <a:solidFill>
                  <a:schemeClr val="tx1"/>
                </a:solidFill>
                <a:effectLst/>
                <a:uLnTx/>
                <a:uFillTx/>
                <a:latin typeface="+mj-lt"/>
                <a:ea typeface="+mj-ea"/>
                <a:cs typeface="+mj-cs"/>
              </a:rPr>
              <a:t>Evaluation des actions de formation et de leurs effets (suite)</a:t>
            </a:r>
            <a:endParaRPr kumimoji="0" lang="fr-FR" sz="3000" b="1" i="0" u="none" strike="noStrike" kern="1200" cap="small"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fontScale="92500" lnSpcReduction="20000"/>
          </a:bodyPr>
          <a:lstStyle/>
          <a:p>
            <a:r>
              <a:rPr lang="fr-FR" dirty="0" smtClean="0"/>
              <a:t>Ces informations quantitatives ne suffisent pas. Elles sont donc généralement complétées, outre l’évaluation par les salariés, d’une évaluation globale des effets de la formation sur des indicateurs directs et indirects de performance (valeur ajoutée, gains de productivité, chiffre d’affaires, absentéisme, qualité, dysfonctionnements...) pour essayer d’évaluer les effets de la formation sur les performances de l’entreprise.</a:t>
            </a:r>
          </a:p>
          <a:p>
            <a:endParaRPr lang="fr-FR" dirty="0" smtClean="0"/>
          </a:p>
          <a:p>
            <a:r>
              <a:rPr lang="fr-FR" dirty="0" smtClean="0"/>
              <a:t>Il est à noter que différents facteurs peuvent </a:t>
            </a:r>
            <a:r>
              <a:rPr lang="fr-FR" dirty="0" err="1" smtClean="0"/>
              <a:t>inﬂuencer</a:t>
            </a:r>
            <a:r>
              <a:rPr lang="fr-FR" dirty="0" smtClean="0"/>
              <a:t> les résultats de la formation tant au niveau de l’apprentissage que du transfert de l’apprentissage : les facteurs liés à la formation elle-même mais également les facteurs liés à l’individu et ceux liés à l’environnement de travail.</a:t>
            </a:r>
          </a:p>
          <a:p>
            <a:endParaRPr lang="fr-FR" dirty="0"/>
          </a:p>
        </p:txBody>
      </p:sp>
      <p:sp>
        <p:nvSpPr>
          <p:cNvPr id="4" name="Titre 1"/>
          <p:cNvSpPr txBox="1">
            <a:spLocks noGrp="1"/>
          </p:cNvSpPr>
          <p:nvPr>
            <p:ph type="title"/>
          </p:nvPr>
        </p:nvSpPr>
        <p:spPr>
          <a:xfrm>
            <a:off x="642910" y="428604"/>
            <a:ext cx="7467600" cy="79690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txBody>
          <a:bodyPr vert="horz" anchor="b">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3000" b="1" i="0" u="none" strike="noStrike" kern="1200" cap="small" spc="0" normalizeH="0" baseline="0" noProof="0" dirty="0" smtClean="0">
                <a:ln>
                  <a:noFill/>
                </a:ln>
                <a:solidFill>
                  <a:schemeClr val="tx1"/>
                </a:solidFill>
                <a:effectLst/>
                <a:uLnTx/>
                <a:uFillTx/>
                <a:latin typeface="+mj-lt"/>
                <a:ea typeface="+mj-ea"/>
                <a:cs typeface="+mj-cs"/>
              </a:rPr>
              <a:t>Evaluation des actions de formation et de leurs effets (suite)</a:t>
            </a:r>
            <a:endParaRPr kumimoji="0" lang="fr-FR" sz="3000" b="1" i="0" u="none" strike="noStrike" kern="1200" cap="small"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85728"/>
            <a:ext cx="8401080" cy="1143000"/>
          </a:xfrm>
          <a:gradFill flip="none" rotWithShape="1">
            <a:gsLst>
              <a:gs pos="0">
                <a:srgbClr val="FFC000">
                  <a:shade val="30000"/>
                  <a:satMod val="115000"/>
                </a:srgbClr>
              </a:gs>
              <a:gs pos="50000">
                <a:srgbClr val="FFC000">
                  <a:shade val="67500"/>
                  <a:satMod val="115000"/>
                </a:srgbClr>
              </a:gs>
              <a:gs pos="100000">
                <a:srgbClr val="FFC000">
                  <a:shade val="100000"/>
                  <a:satMod val="115000"/>
                </a:srgbClr>
              </a:gs>
            </a:gsLst>
            <a:lin ang="2700000" scaled="1"/>
            <a:tileRect/>
          </a:gradFill>
        </p:spPr>
        <p:txBody>
          <a:bodyPr/>
          <a:lstStyle/>
          <a:p>
            <a:pPr algn="ctr"/>
            <a:r>
              <a:rPr lang="fr-FR" b="1" dirty="0" smtClean="0">
                <a:solidFill>
                  <a:schemeClr val="tx1"/>
                </a:solidFill>
              </a:rPr>
              <a:t>Internaliser ou externaliser la formation </a:t>
            </a:r>
            <a:endParaRPr lang="fr-FR" b="1" dirty="0">
              <a:solidFill>
                <a:schemeClr val="tx1"/>
              </a:solidFill>
            </a:endParaRPr>
          </a:p>
        </p:txBody>
      </p:sp>
      <p:sp>
        <p:nvSpPr>
          <p:cNvPr id="3" name="Espace réservé du contenu 2"/>
          <p:cNvSpPr>
            <a:spLocks noGrp="1"/>
          </p:cNvSpPr>
          <p:nvPr>
            <p:ph sz="quarter" idx="1"/>
          </p:nvPr>
        </p:nvSpPr>
        <p:spPr>
          <a:xfrm>
            <a:off x="285720" y="1785926"/>
            <a:ext cx="8001056" cy="4873752"/>
          </a:xfrm>
        </p:spPr>
        <p:txBody>
          <a:bodyPr>
            <a:normAutofit lnSpcReduction="10000"/>
          </a:bodyPr>
          <a:lstStyle/>
          <a:p>
            <a:pPr>
              <a:buNone/>
            </a:pPr>
            <a:endParaRPr lang="fr-FR" dirty="0" smtClean="0"/>
          </a:p>
          <a:p>
            <a:pPr>
              <a:buNone/>
            </a:pPr>
            <a:r>
              <a:rPr lang="fr-FR" dirty="0" smtClean="0"/>
              <a:t>L’externalisation de la formation permet aux entreprises :</a:t>
            </a:r>
          </a:p>
          <a:p>
            <a:pPr>
              <a:buNone/>
            </a:pPr>
            <a:endParaRPr lang="fr-FR" dirty="0" smtClean="0"/>
          </a:p>
          <a:p>
            <a:pPr>
              <a:buNone/>
            </a:pPr>
            <a:r>
              <a:rPr lang="fr-FR" dirty="0" smtClean="0"/>
              <a:t>– de se décharger d’une gestion logistique et administrative très chronophage et ainsi de dégager du temps et des ressources pour d’autres activités RH considérées comme plus stratégiques ou à plus forte valeur ajoutée ;</a:t>
            </a:r>
          </a:p>
          <a:p>
            <a:pPr>
              <a:buNone/>
            </a:pPr>
            <a:endParaRPr lang="fr-FR" dirty="0" smtClean="0"/>
          </a:p>
          <a:p>
            <a:pPr>
              <a:buNone/>
            </a:pPr>
            <a:r>
              <a:rPr lang="fr-FR" dirty="0" smtClean="0"/>
              <a:t>– de </a:t>
            </a:r>
            <a:r>
              <a:rPr lang="fr-FR" dirty="0" err="1" smtClean="0"/>
              <a:t>conﬁer</a:t>
            </a:r>
            <a:r>
              <a:rPr lang="fr-FR" dirty="0" smtClean="0"/>
              <a:t> la formation à des prestataires spécialisés et ainsi d’optimiser leurs budgets de formation et d’augmenter la qualité des formations.</a:t>
            </a:r>
          </a:p>
          <a:p>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0"/>
            <a:ext cx="9144000" cy="6858000"/>
          </a:xfrm>
        </p:spPr>
        <p:txBody>
          <a:bodyPr>
            <a:normAutofit lnSpcReduction="10000"/>
          </a:bodyPr>
          <a:lstStyle/>
          <a:p>
            <a:endParaRPr lang="fr-FR" dirty="0" smtClean="0"/>
          </a:p>
          <a:p>
            <a:r>
              <a:rPr lang="fr-FR" dirty="0" smtClean="0"/>
              <a:t>Certaines entreprises choisissent d’externaliser uniquement les stages de formation et conservent la gestion administrative en leur sein, d’autres préfèrent conserver la gestion de la formation en interne, y compris l’organisation des stages de formation en privilégiant l’existence d’un centre de formation interne. </a:t>
            </a:r>
          </a:p>
          <a:p>
            <a:pPr>
              <a:buNone/>
            </a:pPr>
            <a:endParaRPr lang="fr-FR" dirty="0" smtClean="0"/>
          </a:p>
          <a:p>
            <a:r>
              <a:rPr lang="fr-FR" dirty="0" smtClean="0"/>
              <a:t>Cette solution suppose la présence de formateurs chargés :</a:t>
            </a:r>
          </a:p>
          <a:p>
            <a:pPr>
              <a:buNone/>
            </a:pPr>
            <a:r>
              <a:rPr lang="fr-FR" dirty="0" smtClean="0"/>
              <a:t>– des programmes et de la progression pédagogique en lien avec les responsables de service et/ou les responsables de la formation ;</a:t>
            </a:r>
          </a:p>
          <a:p>
            <a:pPr>
              <a:buNone/>
            </a:pPr>
            <a:r>
              <a:rPr lang="fr-FR" dirty="0" smtClean="0"/>
              <a:t>– du suivi de la progression pédagogique et du déroulement pratique des séances de formation ;</a:t>
            </a:r>
          </a:p>
          <a:p>
            <a:pPr>
              <a:buNone/>
            </a:pPr>
            <a:r>
              <a:rPr lang="fr-FR" dirty="0" smtClean="0"/>
              <a:t>– du suivi des réalisations ;</a:t>
            </a:r>
          </a:p>
          <a:p>
            <a:pPr>
              <a:buNone/>
            </a:pPr>
            <a:r>
              <a:rPr lang="fr-FR" dirty="0" smtClean="0"/>
              <a:t>– de la participation à la mise au point des outils et méthodes pédagogiques (exercices, travaux pratiques, études de cas…) ;</a:t>
            </a:r>
          </a:p>
          <a:p>
            <a:pPr>
              <a:buNone/>
            </a:pPr>
            <a:r>
              <a:rPr lang="fr-FR" dirty="0" smtClean="0"/>
              <a:t>– de l’animation de stages dans leurs domaines de spécialité</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428604"/>
            <a:ext cx="8715404" cy="6045348"/>
          </a:xfrm>
        </p:spPr>
        <p:txBody>
          <a:bodyPr>
            <a:normAutofit fontScale="92500" lnSpcReduction="10000"/>
          </a:bodyPr>
          <a:lstStyle/>
          <a:p>
            <a:r>
              <a:rPr lang="fr-FR" dirty="0" smtClean="0"/>
              <a:t>La </a:t>
            </a:r>
            <a:r>
              <a:rPr lang="fr-FR" b="1" dirty="0" smtClean="0"/>
              <a:t>formation </a:t>
            </a:r>
            <a:r>
              <a:rPr lang="fr-FR" dirty="0" smtClean="0"/>
              <a:t>apparaît comme un facteur de compétitivité économique et répond aux attentes des entreprises comme des salariés dans la mesure où elle favorise l’employabilité du personnel et l’adaptation des compétences aux besoins des entreprises.</a:t>
            </a:r>
          </a:p>
          <a:p>
            <a:pPr>
              <a:buNone/>
            </a:pPr>
            <a:endParaRPr lang="fr-FR" dirty="0" smtClean="0"/>
          </a:p>
          <a:p>
            <a:r>
              <a:rPr lang="fr-FR" dirty="0" smtClean="0"/>
              <a:t> La </a:t>
            </a:r>
            <a:r>
              <a:rPr lang="fr-FR" b="1" dirty="0" smtClean="0"/>
              <a:t>formation </a:t>
            </a:r>
            <a:r>
              <a:rPr lang="fr-FR" dirty="0" smtClean="0"/>
              <a:t>est un domaine de la GRH. Elle désigne l’ensemble des action qui permettent aux individus de parfaire et de compléter leurs connaissances et leurs savoir faire  et développer chez eux de nouvelles compétences  </a:t>
            </a:r>
          </a:p>
          <a:p>
            <a:pPr>
              <a:buNone/>
            </a:pPr>
            <a:endParaRPr lang="fr-FR" dirty="0" smtClean="0"/>
          </a:p>
          <a:p>
            <a:r>
              <a:rPr lang="fr-FR" dirty="0" smtClean="0"/>
              <a:t>Le terme générique de </a:t>
            </a:r>
            <a:r>
              <a:rPr lang="fr-FR" b="1" dirty="0" smtClean="0"/>
              <a:t>formation professionnelle </a:t>
            </a:r>
            <a:r>
              <a:rPr lang="fr-FR" dirty="0" smtClean="0"/>
              <a:t>correspond à l’ensemble des dispositifs proposés aux salariés </a:t>
            </a:r>
            <a:r>
              <a:rPr lang="fr-FR" dirty="0" err="1" smtClean="0"/>
              <a:t>aﬁn</a:t>
            </a:r>
            <a:r>
              <a:rPr lang="fr-FR" dirty="0" smtClean="0"/>
              <a:t> de leur permettre de s’adapter aux changements structurels et aux </a:t>
            </a:r>
            <a:r>
              <a:rPr lang="fr-FR" dirty="0" err="1" smtClean="0"/>
              <a:t>modiﬁcations</a:t>
            </a:r>
            <a:r>
              <a:rPr lang="fr-FR" dirty="0" smtClean="0"/>
              <a:t> de l’organisation du travail qu’impliquent les évolutions technologiques et économiques et ainsi de favoriser leur évolution professionnelle.</a:t>
            </a:r>
          </a:p>
          <a:p>
            <a:endParaRPr lang="fr-F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58204" cy="725470"/>
          </a:xfr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2700000" scaled="1"/>
            <a:tileRect/>
          </a:gradFill>
        </p:spPr>
        <p:txBody>
          <a:bodyPr/>
          <a:lstStyle/>
          <a:p>
            <a:pPr algn="ctr"/>
            <a:r>
              <a:rPr lang="fr-FR" dirty="0" smtClean="0">
                <a:solidFill>
                  <a:schemeClr val="tx1"/>
                </a:solidFill>
              </a:rPr>
              <a:t>A </a:t>
            </a:r>
            <a:r>
              <a:rPr lang="fr-FR" b="1" dirty="0" smtClean="0">
                <a:solidFill>
                  <a:schemeClr val="tx1"/>
                </a:solidFill>
              </a:rPr>
              <a:t>noter</a:t>
            </a:r>
            <a:r>
              <a:rPr lang="fr-FR" dirty="0" smtClean="0">
                <a:solidFill>
                  <a:schemeClr val="tx1"/>
                </a:solidFill>
              </a:rPr>
              <a:t> </a:t>
            </a:r>
            <a:endParaRPr lang="fr-FR" dirty="0">
              <a:solidFill>
                <a:schemeClr val="tx1"/>
              </a:solidFill>
            </a:endParaRPr>
          </a:p>
        </p:txBody>
      </p:sp>
      <p:sp>
        <p:nvSpPr>
          <p:cNvPr id="3" name="Espace réservé du contenu 2"/>
          <p:cNvSpPr>
            <a:spLocks noGrp="1"/>
          </p:cNvSpPr>
          <p:nvPr>
            <p:ph sz="quarter" idx="1"/>
          </p:nvPr>
        </p:nvSpPr>
        <p:spPr>
          <a:xfrm>
            <a:off x="457200" y="1600200"/>
            <a:ext cx="8329642" cy="4873752"/>
          </a:xfrm>
        </p:spPr>
        <p:txBody>
          <a:bodyPr>
            <a:normAutofit fontScale="85000" lnSpcReduction="20000"/>
          </a:bodyPr>
          <a:lstStyle/>
          <a:p>
            <a:r>
              <a:rPr lang="fr-FR" dirty="0" smtClean="0"/>
              <a:t>Un salarié ne peut refuser de suivre une formation dans le cadre du plan de formation : la demande de l’employeur relève de son pouvoir de direction. Si, à l’inverse, c’est le salarié qui demande à suivre une formation prévue dans le plan de formation de l’entreprise, l’employeur peut accepter ou refuser.</a:t>
            </a:r>
          </a:p>
          <a:p>
            <a:pPr>
              <a:buNone/>
            </a:pPr>
            <a:endParaRPr lang="fr-FR" dirty="0" smtClean="0"/>
          </a:p>
          <a:p>
            <a:r>
              <a:rPr lang="fr-FR" dirty="0" smtClean="0"/>
              <a:t>Pour un salarié, être en formation dans le cadre du plan de formation est assimilé à l’exécution normale de son contrat de travail. Le salarié doit suivre avec assiduité la formation et, durant cette période, il continue à être rémunéré et conserve sa protection sociale habituelle. </a:t>
            </a:r>
          </a:p>
          <a:p>
            <a:endParaRPr lang="fr-FR" dirty="0" smtClean="0"/>
          </a:p>
          <a:p>
            <a:r>
              <a:rPr lang="fr-FR" dirty="0" smtClean="0"/>
              <a:t>La formation a lieu, en principe, durant le temps de travail. Le coût de la formation reste à la charge de l’entreprise. Lorsque des actions de développement des compétences se déroulent en dehors du temps de travail, l’entreprise verse au salarié une allocation de formation</a:t>
            </a:r>
          </a:p>
          <a:p>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00034" y="857232"/>
            <a:ext cx="8001056" cy="4873752"/>
          </a:xfrm>
        </p:spPr>
        <p:txBody>
          <a:bodyPr>
            <a:normAutofit fontScale="92500" lnSpcReduction="20000"/>
          </a:bodyPr>
          <a:lstStyle/>
          <a:p>
            <a:r>
              <a:rPr lang="fr-FR" dirty="0" smtClean="0"/>
              <a:t> les salariés formés attendent par ailleurs de la formation qu’elle leur ouvre des perspectives nouvelles. Ils souhaitent mettre en œuvre leurs compétences et bénéficier de promotions, si cette revendication légitime n’est pas satisfaite, la crédibilité du système est menacée </a:t>
            </a:r>
          </a:p>
          <a:p>
            <a:endParaRPr lang="fr-FR" dirty="0" smtClean="0"/>
          </a:p>
          <a:p>
            <a:r>
              <a:rPr lang="fr-FR" dirty="0" smtClean="0"/>
              <a:t> Trois causes possibles de ce type d’échec peuvent être identifiées : </a:t>
            </a:r>
          </a:p>
          <a:p>
            <a:pPr>
              <a:buFontTx/>
              <a:buChar char="-"/>
            </a:pPr>
            <a:r>
              <a:rPr lang="fr-FR" dirty="0" smtClean="0"/>
              <a:t>Les besoins n’ont pas été sérieusement identifiés et les formations s’avèrent inutiles</a:t>
            </a:r>
          </a:p>
          <a:p>
            <a:pPr>
              <a:buFontTx/>
              <a:buChar char="-"/>
            </a:pPr>
            <a:r>
              <a:rPr lang="fr-FR" dirty="0" smtClean="0"/>
              <a:t>Le seuil d’efficacité de la formation n’a pas été atteint du fait de la qualité insuffisante de la formation ou très faible nombre ou encore mauvais choix de la population cible</a:t>
            </a:r>
          </a:p>
          <a:p>
            <a:pPr>
              <a:buFontTx/>
              <a:buChar char="-"/>
            </a:pPr>
            <a:r>
              <a:rPr lang="fr-FR" dirty="0" smtClean="0"/>
              <a:t>La structure ne parvient pas à s’adapter malgré les nécessités objectives de changement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85720" y="642918"/>
            <a:ext cx="7467600" cy="4873752"/>
          </a:xfrm>
        </p:spPr>
        <p:txBody>
          <a:bodyPr/>
          <a:lstStyle/>
          <a:p>
            <a:r>
              <a:rPr lang="fr-FR" dirty="0" smtClean="0"/>
              <a:t>La formation est souvent présenté comme un investissement stratégique pour l’entreprise, une condition de l’amélioration de la qualité du travail dont les enjeux peuvent être analysés à trois niveau:</a:t>
            </a:r>
          </a:p>
          <a:p>
            <a:pPr>
              <a:buNone/>
            </a:pPr>
            <a:endParaRPr lang="fr-FR" dirty="0" smtClean="0"/>
          </a:p>
          <a:p>
            <a:pPr>
              <a:buFont typeface="Wingdings" pitchFamily="2" charset="2"/>
              <a:buChar char="Ø"/>
            </a:pPr>
            <a:r>
              <a:rPr lang="fr-FR" dirty="0" smtClean="0"/>
              <a:t>Développement des compétences: assurer les compétences immédiatement nécessaires, préparer les compétences futures dont l’entreprise a besoin</a:t>
            </a:r>
          </a:p>
          <a:p>
            <a:pPr>
              <a:buFont typeface="Wingdings" pitchFamily="2" charset="2"/>
              <a:buChar char="Ø"/>
            </a:pPr>
            <a:r>
              <a:rPr lang="fr-FR" dirty="0" smtClean="0"/>
              <a:t>Enjeu culturel : fonder la culture d’entreprise</a:t>
            </a:r>
          </a:p>
          <a:p>
            <a:pPr>
              <a:buFont typeface="Wingdings" pitchFamily="2" charset="2"/>
              <a:buChar char="Ø"/>
            </a:pPr>
            <a:r>
              <a:rPr lang="fr-FR" dirty="0" smtClean="0"/>
              <a:t>Flexibilité: être capable de s’adapter </a:t>
            </a:r>
          </a:p>
          <a:p>
            <a:endParaRPr lang="fr-FR"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96908"/>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txBody>
          <a:bodyPr>
            <a:normAutofit/>
          </a:bodyPr>
          <a:lstStyle/>
          <a:p>
            <a:pPr algn="ctr"/>
            <a:r>
              <a:rPr lang="fr-FR" b="1" dirty="0" smtClean="0">
                <a:solidFill>
                  <a:schemeClr val="tx1"/>
                </a:solidFill>
              </a:rPr>
              <a:t>Objectif de la formation </a:t>
            </a:r>
          </a:p>
        </p:txBody>
      </p:sp>
      <p:sp>
        <p:nvSpPr>
          <p:cNvPr id="3" name="Espace réservé du contenu 2"/>
          <p:cNvSpPr>
            <a:spLocks noGrp="1"/>
          </p:cNvSpPr>
          <p:nvPr>
            <p:ph sz="quarter" idx="1"/>
          </p:nvPr>
        </p:nvSpPr>
        <p:spPr/>
        <p:txBody>
          <a:bodyPr/>
          <a:lstStyle/>
          <a:p>
            <a:pPr>
              <a:buNone/>
            </a:pPr>
            <a:endParaRPr lang="fr-FR" dirty="0" smtClean="0"/>
          </a:p>
          <a:p>
            <a:pPr>
              <a:buNone/>
            </a:pPr>
            <a:r>
              <a:rPr lang="fr-FR" dirty="0" smtClean="0"/>
              <a:t>La formation répond à un double objectif:</a:t>
            </a:r>
          </a:p>
          <a:p>
            <a:r>
              <a:rPr lang="fr-FR" dirty="0" smtClean="0"/>
              <a:t> Adapter le personnel aux changements impliqués par l’évolution technologique et économique</a:t>
            </a:r>
          </a:p>
          <a:p>
            <a:r>
              <a:rPr lang="fr-FR" dirty="0" smtClean="0"/>
              <a:t> Déterminer et assurer les innovations et les changements nécessaires aux développement de l’entreprise </a:t>
            </a:r>
          </a:p>
          <a:p>
            <a:pPr>
              <a:buNone/>
            </a:pPr>
            <a:endParaRPr lang="fr-FR" dirty="0" smtClean="0"/>
          </a:p>
          <a:p>
            <a:pPr>
              <a:buNone/>
            </a:pPr>
            <a:r>
              <a:rPr lang="fr-FR" dirty="0" smtClean="0"/>
              <a:t>Par ailleurs, le développement des compétences dépend de la capacité formatrice de l’entreprise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186766" cy="1143000"/>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8100000" scaled="1"/>
            <a:tileRect/>
          </a:gradFill>
        </p:spPr>
        <p:txBody>
          <a:bodyPr/>
          <a:lstStyle/>
          <a:p>
            <a:pPr algn="ctr"/>
            <a:r>
              <a:rPr lang="fr-FR" b="1" dirty="0" smtClean="0">
                <a:solidFill>
                  <a:schemeClr val="tx1"/>
                </a:solidFill>
              </a:rPr>
              <a:t>La formation, entre obligations et volontarisme</a:t>
            </a:r>
            <a:endParaRPr lang="fr-FR" b="1" dirty="0">
              <a:solidFill>
                <a:schemeClr val="tx1"/>
              </a:solidFill>
            </a:endParaRPr>
          </a:p>
        </p:txBody>
      </p:sp>
      <p:sp>
        <p:nvSpPr>
          <p:cNvPr id="3" name="Espace réservé du contenu 2"/>
          <p:cNvSpPr>
            <a:spLocks noGrp="1"/>
          </p:cNvSpPr>
          <p:nvPr>
            <p:ph sz="quarter" idx="1"/>
          </p:nvPr>
        </p:nvSpPr>
        <p:spPr>
          <a:xfrm>
            <a:off x="457200" y="1600200"/>
            <a:ext cx="8043890" cy="4873752"/>
          </a:xfrm>
        </p:spPr>
        <p:txBody>
          <a:bodyPr>
            <a:normAutofit fontScale="85000" lnSpcReduction="10000"/>
          </a:bodyPr>
          <a:lstStyle/>
          <a:p>
            <a:pPr>
              <a:buNone/>
            </a:pPr>
            <a:endParaRPr lang="fr-FR" b="1" dirty="0" smtClean="0"/>
          </a:p>
          <a:p>
            <a:pPr>
              <a:buNone/>
            </a:pPr>
            <a:r>
              <a:rPr lang="fr-FR" b="1" dirty="0" smtClean="0"/>
              <a:t>A – Les enjeux de la formation</a:t>
            </a:r>
          </a:p>
          <a:p>
            <a:pPr>
              <a:buNone/>
            </a:pPr>
            <a:endParaRPr lang="fr-FR" dirty="0" smtClean="0"/>
          </a:p>
          <a:p>
            <a:pPr>
              <a:buNone/>
            </a:pPr>
            <a:r>
              <a:rPr lang="fr-FR" dirty="0" smtClean="0"/>
              <a:t>La formation des salariés répond à la fois aux attentes des salariés et des entreprises et contribue à améliorer la performance des entreprises :</a:t>
            </a:r>
          </a:p>
          <a:p>
            <a:pPr>
              <a:buNone/>
            </a:pPr>
            <a:endParaRPr lang="fr-FR" dirty="0" smtClean="0"/>
          </a:p>
          <a:p>
            <a:pPr>
              <a:buNone/>
            </a:pPr>
            <a:r>
              <a:rPr lang="fr-FR" dirty="0" smtClean="0"/>
              <a:t>– la formation permet d’améliorer la qualité du travail : elle contribue à développer les connaissances et les aptitudes des salariés ;</a:t>
            </a:r>
          </a:p>
          <a:p>
            <a:pPr>
              <a:buNone/>
            </a:pPr>
            <a:r>
              <a:rPr lang="fr-FR" dirty="0" smtClean="0"/>
              <a:t>– la formation favorise une meilleure coordination des tâches ;</a:t>
            </a:r>
          </a:p>
          <a:p>
            <a:pPr>
              <a:buNone/>
            </a:pPr>
            <a:r>
              <a:rPr lang="fr-FR" dirty="0" smtClean="0"/>
              <a:t>– la formation facilite l’intégration du progrès technique (équipements, </a:t>
            </a:r>
            <a:r>
              <a:rPr lang="fr-FR" dirty="0" err="1" smtClean="0"/>
              <a:t>modiﬁcation</a:t>
            </a:r>
            <a:r>
              <a:rPr lang="fr-FR" dirty="0" smtClean="0"/>
              <a:t> des modes d’organisation…) ;</a:t>
            </a:r>
          </a:p>
          <a:p>
            <a:pPr>
              <a:buNone/>
            </a:pPr>
            <a:r>
              <a:rPr lang="fr-FR" dirty="0" smtClean="0"/>
              <a:t>– la formation contribue à une meilleure adaptabilité des salariés…</a:t>
            </a:r>
          </a:p>
          <a:p>
            <a:pPr>
              <a:buNone/>
            </a:pPr>
            <a:endParaRPr lang="fr-FR"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642918"/>
            <a:ext cx="8258204" cy="5831034"/>
          </a:xfrm>
        </p:spPr>
        <p:txBody>
          <a:bodyPr>
            <a:normAutofit/>
          </a:bodyPr>
          <a:lstStyle/>
          <a:p>
            <a:r>
              <a:rPr lang="fr-FR" dirty="0" smtClean="0"/>
              <a:t>Du côté des entreprises, les actions de formation du personnel peuvent correspondre à une stratégie réactive ou proactive :</a:t>
            </a:r>
          </a:p>
          <a:p>
            <a:endParaRPr lang="fr-FR" dirty="0" smtClean="0"/>
          </a:p>
          <a:p>
            <a:pPr>
              <a:buNone/>
            </a:pPr>
            <a:r>
              <a:rPr lang="fr-FR" dirty="0" smtClean="0"/>
              <a:t>– </a:t>
            </a:r>
            <a:r>
              <a:rPr lang="fr-FR" b="1" dirty="0" smtClean="0"/>
              <a:t>une stratégie réactive de formation : </a:t>
            </a:r>
            <a:r>
              <a:rPr lang="fr-FR" dirty="0" smtClean="0"/>
              <a:t>l’entreprise </a:t>
            </a:r>
            <a:r>
              <a:rPr lang="fr-FR" dirty="0" err="1" smtClean="0"/>
              <a:t>réﬂéchit</a:t>
            </a:r>
            <a:r>
              <a:rPr lang="fr-FR" dirty="0" smtClean="0"/>
              <a:t> à sa politique de formation en fonction des changements qui affectent l’entreprise ;</a:t>
            </a:r>
          </a:p>
          <a:p>
            <a:pPr>
              <a:buNone/>
            </a:pPr>
            <a:endParaRPr lang="fr-FR" dirty="0" smtClean="0"/>
          </a:p>
          <a:p>
            <a:pPr>
              <a:buNone/>
            </a:pPr>
            <a:r>
              <a:rPr lang="fr-FR" dirty="0" smtClean="0"/>
              <a:t>– </a:t>
            </a:r>
            <a:r>
              <a:rPr lang="fr-FR" b="1" dirty="0" smtClean="0"/>
              <a:t>une stratégie proactive de formation : </a:t>
            </a:r>
            <a:r>
              <a:rPr lang="fr-FR" dirty="0" smtClean="0"/>
              <a:t>l’entreprise </a:t>
            </a:r>
            <a:r>
              <a:rPr lang="fr-FR" dirty="0" err="1" smtClean="0"/>
              <a:t>réﬂéchit</a:t>
            </a:r>
            <a:r>
              <a:rPr lang="fr-FR" dirty="0" smtClean="0"/>
              <a:t> aux compétences de son personnel dans le cadre de sa stratégie globale et fait le lien entre politique de formation et gestion prévisionnelle de l’entreprise.</a:t>
            </a:r>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txBody>
          <a:bodyPr/>
          <a:lstStyle/>
          <a:p>
            <a:pPr algn="ctr"/>
            <a:r>
              <a:rPr lang="fr-FR" b="1" dirty="0" smtClean="0">
                <a:solidFill>
                  <a:schemeClr val="tx1"/>
                </a:solidFill>
              </a:rPr>
              <a:t>Elaboration et mise en œuvre de la formation </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buNone/>
            </a:pPr>
            <a:endParaRPr lang="fr-FR" dirty="0" smtClean="0"/>
          </a:p>
          <a:p>
            <a:pPr>
              <a:buNone/>
            </a:pPr>
            <a:r>
              <a:rPr lang="fr-FR" dirty="0" smtClean="0"/>
              <a:t>La politique de formation se traduit par un plan qui est l’aboutissement de deux étapes:</a:t>
            </a:r>
          </a:p>
          <a:p>
            <a:pPr>
              <a:buNone/>
            </a:pPr>
            <a:endParaRPr lang="fr-FR" dirty="0" smtClean="0"/>
          </a:p>
          <a:p>
            <a:pPr>
              <a:buFontTx/>
              <a:buChar char="-"/>
            </a:pPr>
            <a:r>
              <a:rPr lang="fr-FR" dirty="0" smtClean="0"/>
              <a:t>l’analyse des besoins</a:t>
            </a:r>
          </a:p>
          <a:p>
            <a:pPr>
              <a:buFontTx/>
              <a:buChar char="-"/>
            </a:pPr>
            <a:r>
              <a:rPr lang="fr-FR" dirty="0" smtClean="0"/>
              <a:t>Les choix des effectifs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28596" y="357166"/>
            <a:ext cx="8429684" cy="6000792"/>
          </a:xfrm>
        </p:spPr>
        <p:txBody>
          <a:bodyPr>
            <a:normAutofit/>
          </a:bodyPr>
          <a:lstStyle/>
          <a:p>
            <a:pPr>
              <a:buNone/>
            </a:pPr>
            <a:r>
              <a:rPr lang="fr-FR" dirty="0" smtClean="0"/>
              <a:t>L’analyse des besoins peut être menée a partir :</a:t>
            </a:r>
          </a:p>
          <a:p>
            <a:r>
              <a:rPr lang="fr-FR" dirty="0" smtClean="0"/>
              <a:t> </a:t>
            </a:r>
            <a:r>
              <a:rPr lang="fr-FR" b="1" dirty="0" smtClean="0"/>
              <a:t>une analyse de l’évolution économique et technologique</a:t>
            </a:r>
            <a:r>
              <a:rPr lang="fr-FR" dirty="0" smtClean="0"/>
              <a:t>, capable d’identifier les compétences nécessaires a court ou moyen terme pour le développement de l’entreprise. Il s’agit d’identifier la cible des métiers.</a:t>
            </a:r>
          </a:p>
          <a:p>
            <a:pPr>
              <a:buNone/>
            </a:pPr>
            <a:endParaRPr lang="fr-FR" dirty="0" smtClean="0"/>
          </a:p>
          <a:p>
            <a:pPr>
              <a:buNone/>
            </a:pPr>
            <a:r>
              <a:rPr lang="fr-FR" dirty="0" smtClean="0"/>
              <a:t>Ces métiers peuvent être définis à partir des trois paramètres clés de la compétence:</a:t>
            </a:r>
          </a:p>
          <a:p>
            <a:pPr>
              <a:buFontTx/>
              <a:buChar char="-"/>
            </a:pPr>
            <a:r>
              <a:rPr lang="fr-FR" u="sng" dirty="0" smtClean="0"/>
              <a:t>Le savoir faire: </a:t>
            </a:r>
            <a:r>
              <a:rPr lang="fr-FR" dirty="0" smtClean="0"/>
              <a:t>technicité, expérience</a:t>
            </a:r>
          </a:p>
          <a:p>
            <a:pPr>
              <a:buFontTx/>
              <a:buChar char="-"/>
            </a:pPr>
            <a:r>
              <a:rPr lang="fr-FR" u="sng" dirty="0" smtClean="0"/>
              <a:t>Le savoir être: </a:t>
            </a:r>
            <a:r>
              <a:rPr lang="fr-FR" dirty="0" smtClean="0"/>
              <a:t>capacité de communication, de décision, de direction</a:t>
            </a:r>
          </a:p>
          <a:p>
            <a:pPr>
              <a:buFontTx/>
              <a:buChar char="-"/>
            </a:pPr>
            <a:r>
              <a:rPr lang="fr-FR" u="sng" dirty="0" smtClean="0"/>
              <a:t>Le savoir évoluer: </a:t>
            </a:r>
            <a:r>
              <a:rPr lang="fr-FR" dirty="0" smtClean="0"/>
              <a:t>adaptabilité, mobilité, aptitude a être formé potentiel général</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13677</TotalTime>
  <Words>3022</Words>
  <Application>Microsoft Office PowerPoint</Application>
  <PresentationFormat>Affichage à l'écran (4:3)</PresentationFormat>
  <Paragraphs>317</Paragraphs>
  <Slides>31</Slides>
  <Notes>12</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Oriel</vt:lpstr>
      <vt:lpstr> Module GESTION DES RESSOURCES HUMAINES </vt:lpstr>
      <vt:lpstr>Diapositive 2</vt:lpstr>
      <vt:lpstr>Diapositive 3</vt:lpstr>
      <vt:lpstr>Diapositive 4</vt:lpstr>
      <vt:lpstr>Objectif de la formation </vt:lpstr>
      <vt:lpstr>La formation, entre obligations et volontarisme</vt:lpstr>
      <vt:lpstr>Diapositive 7</vt:lpstr>
      <vt:lpstr>Elaboration et mise en œuvre de la formation </vt:lpstr>
      <vt:lpstr>Diapositive 9</vt:lpstr>
      <vt:lpstr>Diapositive 10</vt:lpstr>
      <vt:lpstr>Diapositive 11</vt:lpstr>
      <vt:lpstr>Diapositive 12</vt:lpstr>
      <vt:lpstr>Le plan de formation (suite) </vt:lpstr>
      <vt:lpstr>Exemple d’un plan de formation </vt:lpstr>
      <vt:lpstr>Pilotage de la formation </vt:lpstr>
      <vt:lpstr>Diapositive 16</vt:lpstr>
      <vt:lpstr>Evaluation des actions de formation et de leurs effets</vt:lpstr>
      <vt:lpstr>Evaluation des actions de formation et de leurs effets (suite)</vt:lpstr>
      <vt:lpstr>Diapositive 19</vt:lpstr>
      <vt:lpstr>Diapositive 20</vt:lpstr>
      <vt:lpstr>Diapositive 21</vt:lpstr>
      <vt:lpstr>Diapositive 22</vt:lpstr>
      <vt:lpstr>  Questionnaire d’évaluation de la formation  (niveaux 1 et 2 du modèle de Kirkpatrick) </vt:lpstr>
      <vt:lpstr>Diapositive 24</vt:lpstr>
      <vt:lpstr>Exemple de questionnaire de satisfaction</vt:lpstr>
      <vt:lpstr>Evaluation des actions de formation et de leurs effets (suite)</vt:lpstr>
      <vt:lpstr>Evaluation des actions de formation et de leurs effets (suite)</vt:lpstr>
      <vt:lpstr>Internaliser ou externaliser la formation </vt:lpstr>
      <vt:lpstr>Diapositive 29</vt:lpstr>
      <vt:lpstr>A noter </vt:lpstr>
      <vt:lpstr>Diapositive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Langue et Terminologie</dc:title>
  <dc:creator>Meryem</dc:creator>
  <cp:lastModifiedBy>Meryem</cp:lastModifiedBy>
  <cp:revision>409</cp:revision>
  <dcterms:created xsi:type="dcterms:W3CDTF">2017-02-28T12:26:34Z</dcterms:created>
  <dcterms:modified xsi:type="dcterms:W3CDTF">2020-03-18T11:16:30Z</dcterms:modified>
</cp:coreProperties>
</file>